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
  </p:notesMasterIdLst>
  <p:sldIdLst>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Lst>
  <p:sldSz cx="9144000" cy="5143500" type="screen16x9"/>
  <p:notesSz cx="6858000" cy="9144000"/>
  <p:embeddedFontLst>
    <p:embeddedFont>
      <p:font typeface="Proxima Nova" panose="02000506030000020004" pitchFamily="2" charset="0"/>
      <p:regular r:id="rId4"/>
      <p:bold r:id="rId5"/>
      <p:italic r:id="rId6"/>
      <p:boldItalic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42" d="100"/>
          <a:sy n="142" d="100"/>
        </p:scale>
        <p:origin x="192" y="3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font" Target="fonts/font1.fntdata"/><Relationship Id="rId5" Type="http://schemas.openxmlformats.org/officeDocument/2006/relationships/font" Target="fonts/font2.fntdata"/><Relationship Id="rId6" Type="http://schemas.openxmlformats.org/officeDocument/2006/relationships/font" Target="fonts/font3.fntdata"/><Relationship Id="rId7" Type="http://schemas.openxmlformats.org/officeDocument/2006/relationships/font" Target="fonts/font4.fntdata"/><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Understanding spread is crucial. Two datasets can have the same mean but very different spreads, leading to distinct interpretations. Low spread means more consistency, while high spread indicates greater uncertainty and potential risk. This is critical in fields like finance, manufacturing, and healthcare.</a:t>
            </a:r>
          </a:p>
        </p:txBody>
      </p:sp>
    </p:spTree>
  </p:cSld>
  <p:clrMapOvr>
    <a:masterClrMapping/>
  </p:clrMapOvr>
</p:notes>
</file>

<file path=ppt/notesSlides/notesSlide1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Variance measures the average squared distance from the mean. It is expressed in squared units, making it less intuitive than standard deviation, but it’s essential for many statistical models and analyses. Higher variance indicates greater data spread.</a:t>
            </a:r>
          </a:p>
        </p:txBody>
      </p:sp>
    </p:spTree>
  </p:cSld>
  <p:clrMapOvr>
    <a:masterClrMapping/>
  </p:clrMapOvr>
</p:notes>
</file>

<file path=ppt/notesSlides/notesSlide1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Range is the simplest dispersion measure: subtract the smallest value from the largest. While quick to compute, it’s very sensitive to outliers and doesn’t reflect the shape of the distribution.</a:t>
            </a:r>
          </a:p>
        </p:txBody>
      </p:sp>
    </p:spTree>
  </p:cSld>
  <p:clrMapOvr>
    <a:masterClrMapping/>
  </p:clrMapOvr>
</p:notes>
</file>

<file path=ppt/notesSlides/notesSlide1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The mode is the most frequent data value. A dataset can have one mode, two modes, or more.\n\nIt’s especially useful for categorical data, where mean and median may not make sense. For example: [2, 4, 4, 5, 7] → mode = 4.</a:t>
            </a:r>
          </a:p>
        </p:txBody>
      </p:sp>
    </p:spTree>
  </p:cSld>
  <p:clrMapOvr>
    <a:masterClrMapping/>
  </p:clrMapOvr>
</p:notes>
</file>

<file path=ppt/notesSlides/notesSlide1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In a box plot, the median is the line inside the box, dividing the dataset into two equal halves. The box itself shows the interquartile range (IQR), while the whiskers extend to the smallest and largest values within a set range. Outliers beyond the whiskers are marked as individual points, making box plots powerful for identifying skewness and variability.</a:t>
            </a:r>
          </a:p>
        </p:txBody>
      </p:sp>
    </p:spTree>
  </p:cSld>
  <p:clrMapOvr>
    <a:masterClrMapping/>
  </p:clrMapOvr>
</p:notes>
</file>

<file path=ppt/notesSlides/notesSlide1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The interquartile range (IQR) measures the spread of the middle half of the data. It’s calculated as Q3 minus Q1 and is less affected by extreme values than the range. Box plots often display IQR and use it to detect outliers.</a:t>
            </a:r>
          </a:p>
        </p:txBody>
      </p:sp>
    </p:spTree>
  </p:cSld>
  <p:clrMapOvr>
    <a:masterClrMapping/>
  </p:clrMapOvr>
</p:notes>
</file>

<file path=ppt/notesSlides/notesSlide1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Standard deviation is the square root of variance. It tells us how far data points are, on average, from the mean. For example, σ = √4 = 2 means an average deviation of 2 units. It’s widely used in quality control, finance, and many other fields.</a:t>
            </a:r>
          </a:p>
        </p:txBody>
      </p:sp>
    </p:spTree>
  </p:cSld>
  <p:clrMapOvr>
    <a:masterClrMapping/>
  </p:clrMapOvr>
</p:notes>
</file>

<file path=ppt/notesSlides/notesSlide1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In summary, measures of central tendency tell us where the center of data lies, while measures of dispersion explain how far data points can be from that center. When combined, they offer a complete statistical narrative that’s crucial for analysis and interpretation.\n\nThese concepts underpin accurate decision-making in domains like business forecasting, quality assurance, and risk assessment, enabling professionals to make informed, data-driven choices.</a:t>
            </a:r>
          </a:p>
        </p:txBody>
      </p:sp>
    </p:spTree>
  </p:cSld>
  <p:clrMapOvr>
    <a:masterClrMapping/>
  </p:clrMapOvr>
</p:notes>
</file>

<file path=ppt/notesSlides/notesSlide1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Visuals make dispersion easier to understand. Box plots show spread and outliers, histograms illustrate distribution shape, and scatter plots reveal variability patterns across variables. These tools help identify trends, anomalies, and relationships in data.</a:t>
            </a:r>
          </a:p>
        </p:txBody>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The median is the middle value when data is ordered. If there’s an even number of data points, it’s the average of the two middle values. It’s a better choice than the mean when dealing with skewed data or outliers.\n\nExample: Sorted [1, 2, 4, 6, 9] → median = 4. For even counts, take the mean of the middle pair.</a:t>
            </a:r>
          </a:p>
        </p:txBody>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In a histogram, the mode is the peak of the distribution — the value with the highest frequency. Histograms can also reveal multiple peaks, which may indicate subgroups within the dataset. This makes mode analysis useful for detecting distinct clusters in data.</a:t>
            </a:r>
          </a:p>
        </p:txBody>
      </p:sp>
    </p:spTree>
  </p:cSld>
  <p:clrMapOvr>
    <a:masterClrMapping/>
  </p:clrMapOvr>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The mean, or average, is found by adding all data values and dividing by how many there are. It’s simple but can be skewed by extreme values.\n\nIt’s sensitive to all values, which makes it very responsive to changes in data but also vulnerable to outliers. Common applications include KPIs and performance tracking.</a:t>
            </a:r>
          </a:p>
        </p:txBody>
      </p:sp>
    </p:spTree>
  </p:cSld>
  <p:clrMapOvr>
    <a:masterClrMapping/>
  </p:clrMapOvr>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Today we are covering Point 1.4 of Unit 1, which is the foundation of statistical analysis. We’ll start by learning about data types, then move on to measures of central tendency, which show where data is centered, and finally measures of dispersion, which explain how data is spread out.\n\nThis section sets the base for descriptive statistics. Central tendency shows a ‘typical’ value; dispersion explains variability. Both are essential for data interpretation in analytics.</a:t>
            </a:r>
          </a:p>
        </p:txBody>
      </p:sp>
    </p:spTree>
  </p:cSld>
  <p:clrMapOvr>
    <a:masterClrMapping/>
  </p:clrMapOvr>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Data comes in different forms, and choosing the right analysis method depends on the type. Qualitative data is descriptive, like colors or labels, while quantitative data is numeric. Quantitative data can be interval, with equal spacing but no true zero, or ratio, with a meaningful zero point. We also distinguish between structured formats like Excel tables and unstructured formats like social media posts.\n\nNominal data represents categories without order, ordinal data has order but not measurable distance, interval data allows measurement without a true zero, and ratio data has both measurement and a true zero. Structured data is organized in databases, while unstructured data requires preprocessing before analysis.</a:t>
            </a:r>
          </a:p>
        </p:txBody>
      </p:sp>
    </p:spTree>
  </p:cSld>
  <p:clrMapOvr>
    <a:masterClrMapping/>
  </p:clrMapOvr>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Graphically, the mean appears as a balance point. In a line or bar chart, it’s a horizontal reference line around which data clusters. In a perfectly symmetric distribution, the mean sits right in the middle. However, in skewed data, the mean shifts toward the tail of the distribution.</a:t>
            </a:r>
          </a:p>
        </p:txBody>
      </p:sp>
    </p:spTree>
  </p:cSld>
  <p:clrMapOvr>
    <a:masterClrMapping/>
  </p:clrMapOvr>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Measures of dispersion show how much data varies. They complement central tendency by revealing if data points are close to the center or widely spread. Common measures include range, interquartile range, variance, and standard deviation, each offering unique insights into data variability.</a:t>
            </a:r>
          </a:p>
        </p:txBody>
      </p:sp>
    </p:spTree>
  </p:cSld>
  <p:clrMapOvr>
    <a:masterClrMapping/>
  </p:clrMapOvr>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Measures of central tendency summarize the center point of a dataset. The most common are mean, median, and mode. These help us understand what’s typical in our data.\n\nThe purpose is to condense large data into a single central value. Mean, median, and mode each have different strengths, and the choice depends on data type and the presence of outliers.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1"/>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2"/>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2"/>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60" name="Google Shape;60;p12"/>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userDrawn="1">
  <p:cSld name="SECTION_HEADER">
    <p:bg>
      <p:bgPr>
        <a:solidFill>
          <a:schemeClr val="dk1"/>
        </a:solidFill>
        <a:effectLst/>
      </p:bgPr>
    </p:bg>
    <p:spTree>
      <p:nvGrpSpPr>
        <p:cNvPr id="1" name="Shape 13"/>
        <p:cNvGrpSpPr/>
        <p:nvPr/>
      </p:nvGrpSpPr>
      <p:grpSpPr>
        <a:xfrm>
          <a:off x="0" y="0"/>
          <a:ext cx="0" cy="0"/>
          <a:chOff x="0" y="0"/>
          <a:chExt cx="0" cy="0"/>
        </a:xfrm>
      </p:grpSpPr>
      <p:cxnSp>
        <p:nvCxnSpPr>
          <p:cNvPr id="14" name="Google Shape;14;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5" name="Google Shape;15;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1304875"/>
            <a:ext cx="85206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a:spLocks noGrp="1"/>
          </p:cNvSpPr>
          <p:nvPr>
            <p:ph type="subTitle" idx="2"/>
          </p:nvPr>
        </p:nvSpPr>
        <p:spPr>
          <a:xfrm>
            <a:off x="387975" y="789025"/>
            <a:ext cx="8520600" cy="8331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userDrawn="1">
  <p:cSld name="TITLE_AND_BODY_1">
    <p:spTree>
      <p:nvGrpSpPr>
        <p:cNvPr id="1" name="Shape 23"/>
        <p:cNvGrpSpPr/>
        <p:nvPr/>
      </p:nvGrpSpPr>
      <p:grpSpPr>
        <a:xfrm>
          <a:off x="0" y="0"/>
          <a:ext cx="0" cy="0"/>
          <a:chOff x="0" y="0"/>
          <a:chExt cx="0" cy="0"/>
        </a:xfrm>
      </p:grpSpPr>
      <p:sp>
        <p:nvSpPr>
          <p:cNvPr id="24" name="Google Shape;24;p5"/>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hasCustomPrompt="1"/>
          </p:nvPr>
        </p:nvSpPr>
        <p:spPr>
          <a:xfrm>
            <a:off x="311700" y="0"/>
            <a:ext cx="8520600" cy="712925"/>
          </a:xfrm>
          <a:prstGeom prst="rect">
            <a:avLst/>
          </a:prstGeom>
        </p:spPr>
        <p:txBody>
          <a:bodyPr spcFirstLastPara="1" wrap="square" lIns="91425" tIns="91425" rIns="91425" bIns="91425" anchor="ctr"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dirty="0"/>
              <a:t>Agenda</a:t>
            </a:r>
            <a:endParaRPr dirty="0"/>
          </a:p>
        </p:txBody>
      </p:sp>
      <p:sp>
        <p:nvSpPr>
          <p:cNvPr id="26" name="Google Shape;26;p5"/>
          <p:cNvSpPr txBox="1">
            <a:spLocks noGrp="1"/>
          </p:cNvSpPr>
          <p:nvPr>
            <p:ph type="body" idx="1"/>
          </p:nvPr>
        </p:nvSpPr>
        <p:spPr>
          <a:xfrm>
            <a:off x="311700" y="1194734"/>
            <a:ext cx="8520600" cy="3850965"/>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SzPts val="16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dirty="0"/>
          </a:p>
        </p:txBody>
      </p:sp>
      <p:sp>
        <p:nvSpPr>
          <p:cNvPr id="27" name="Google Shape;27;p5"/>
          <p:cNvSpPr txBox="1">
            <a:spLocks noGrp="1"/>
          </p:cNvSpPr>
          <p:nvPr>
            <p:ph type="sldNum" idx="12"/>
          </p:nvPr>
        </p:nvSpPr>
        <p:spPr>
          <a:xfrm>
            <a:off x="8832297" y="4863993"/>
            <a:ext cx="311411" cy="192824"/>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10" name="Subtitle 1">
            <a:extLst>
              <a:ext uri="{FF2B5EF4-FFF2-40B4-BE49-F238E27FC236}">
                <a16:creationId xmlns:a16="http://schemas.microsoft.com/office/drawing/2014/main" id="{0D296A4F-FF01-A06E-7AAA-3D203B6399A4}"/>
              </a:ext>
            </a:extLst>
          </p:cNvPr>
          <p:cNvSpPr>
            <a:spLocks noGrp="1"/>
          </p:cNvSpPr>
          <p:nvPr>
            <p:ph type="subTitle" idx="13"/>
          </p:nvPr>
        </p:nvSpPr>
        <p:spPr>
          <a:xfrm>
            <a:off x="311699" y="712926"/>
            <a:ext cx="8520599" cy="481810"/>
          </a:xfrm>
        </p:spPr>
        <p:txBody>
          <a:bodyPr tIns="0" anchor="t">
            <a:normAutofit/>
          </a:bodyPr>
          <a:lstStyle>
            <a:lvl1pPr marL="0" indent="0" algn="l">
              <a:lnSpc>
                <a:spcPct val="100000"/>
              </a:lnSpc>
              <a:buNone/>
              <a:defRPr sz="1600"/>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dirty="0"/>
              <a:t>Click to edit Master subtitle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body" idx="1"/>
          </p:nvPr>
        </p:nvSpPr>
        <p:spPr>
          <a:xfrm>
            <a:off x="311700" y="13810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6"/>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6"/>
          <p:cNvSpPr txBox="1">
            <a:spLocks noGrp="1"/>
          </p:cNvSpPr>
          <p:nvPr>
            <p:ph type="subTitle" idx="3"/>
          </p:nvPr>
        </p:nvSpPr>
        <p:spPr>
          <a:xfrm>
            <a:off x="386975" y="8640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34" name="Google Shape;34;p6"/>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cxnSp>
        <p:nvCxnSpPr>
          <p:cNvPr id="46" name="Google Shape;46;p10"/>
          <p:cNvCxnSpPr/>
          <p:nvPr/>
        </p:nvCxnSpPr>
        <p:spPr>
          <a:xfrm>
            <a:off x="5029675" y="4495500"/>
            <a:ext cx="468300" cy="0"/>
          </a:xfrm>
          <a:prstGeom prst="straightConnector1">
            <a:avLst/>
          </a:prstGeom>
          <a:noFill/>
          <a:ln w="19050" cap="flat" cmpd="sng">
            <a:solidFill>
              <a:schemeClr val="dk1"/>
            </a:solidFill>
            <a:prstDash val="solid"/>
            <a:round/>
            <a:headEnd type="none" w="sm" len="sm"/>
            <a:tailEnd type="none" w="sm" len="sm"/>
          </a:ln>
        </p:spPr>
      </p:cxn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 name="Google Shape;49;p10"/>
          <p:cNvSpPr txBox="1">
            <a:spLocks noGrp="1"/>
          </p:cNvSpPr>
          <p:nvPr>
            <p:ph type="body" idx="1"/>
          </p:nvPr>
        </p:nvSpPr>
        <p:spPr>
          <a:xfrm>
            <a:off x="3117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0" name="Google Shape;50;p10"/>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1" name="Google Shape;51;p10"/>
          <p:cNvSpPr txBox="1">
            <a:spLocks noGrp="1"/>
          </p:cNvSpPr>
          <p:nvPr>
            <p:ph type="subTitle" idx="3"/>
          </p:nvPr>
        </p:nvSpPr>
        <p:spPr>
          <a:xfrm>
            <a:off x="386975" y="7878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52" name="Google Shape;52;p10"/>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
        <p:nvSpPr>
          <p:cNvPr id="53" name="Google Shape;53;p10"/>
          <p:cNvSpPr txBox="1">
            <a:spLocks noGrp="1"/>
          </p:cNvSpPr>
          <p:nvPr>
            <p:ph type="sldNum" idx="5"/>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 Id="rId3"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 Id="rId3"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png"/><Relationship Id="rId3"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png"/><Relationship Id="rId3" Type="http://schemas.openxmlformats.org/officeDocument/2006/relationships/notesSlide" Target="../notesSlides/notesSlide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2.png"/><Relationship Id="rId3" Type="http://schemas.openxmlformats.org/officeDocument/2006/relationships/notesSlide" Target="../notesSlides/notesSlide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png"/><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 Id="rId3" Type="http://schemas.openxmlformats.org/officeDocument/2006/relationships/notesSlide" Target="../notesSlides/not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 Id="rId3" Type="http://schemas.openxmlformats.org/officeDocument/2006/relationships/notesSlide" Target="../notesSlides/notesSlide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 Id="rId3" Type="http://schemas.openxmlformats.org/officeDocument/2006/relationships/notesSlide" Target="../notesSlides/notesSlide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 Id="rId3" Type="http://schemas.openxmlformats.org/officeDocument/2006/relationships/notesSlide" Target="../notesSlides/notesSlide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png"/><Relationship Id="rId3" Type="http://schemas.openxmlformats.org/officeDocument/2006/relationships/notesSlide" Target="../notesSlides/notesSlide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 Id="rId3" Type="http://schemas.openxmlformats.org/officeDocument/2006/relationships/notesSlide" Target="../notesSlides/notesSlide13.xml"/></Relationships>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Mode: Graphical Visualization</a:t>
            </a:r>
          </a:p>
        </p:txBody>
      </p:sp>
      <p:sp>
        <p:nvSpPr>
          <p:cNvPr id="4" name="Subtitle 3"/>
          <p:cNvSpPr>
            <a:spLocks noGrp="1"/>
          </p:cNvSpPr>
          <p:nvPr>
            <p:ph type="subTitle" idx="13"/>
          </p:nvPr>
        </p:nvSpPr>
        <p:spPr/>
        <p:txBody>
          <a:bodyPr>
            <a:normAutofit/>
          </a:bodyPr>
          <a:lstStyle/>
          <a:p>
            <a:r>
              <a:t>Frequency Peaks</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8686800"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Rectangle 8"/>
          <p:cNvSpPr/>
          <p:nvPr/>
        </p:nvSpPr>
        <p:spPr>
          <a:xfrm>
            <a:off x="228600" y="1508670"/>
            <a:ext cx="2692300"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Rectangle 9"/>
          <p:cNvSpPr/>
          <p:nvPr/>
        </p:nvSpPr>
        <p:spPr>
          <a:xfrm>
            <a:off x="142235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1422350" y="1508670"/>
            <a:ext cx="304800" cy="304800"/>
          </a:xfrm>
          <a:prstGeom prst="rect">
            <a:avLst/>
          </a:prstGeom>
          <a:noFill/>
          <a:ln>
            <a:noFill/>
          </a:ln>
        </p:spPr>
        <p:txBody>
          <a:bodyPr wrap="square" bIns="0" lIns="0" rIns="0" tIns="0" anchor="t">
            <a:spAutoFit/>
          </a:bodyPr>
          <a:lstStyle/>
          <a:p>
            <a:pPr algn="ctr"/>
          </a:p>
        </p:txBody>
      </p:sp>
      <p:pic>
        <p:nvPicPr>
          <p:cNvPr id="12" name="Picture 11" descr="tmpx9jfjtes.png"/>
          <p:cNvPicPr>
            <a:picLocks noChangeAspect="1"/>
          </p:cNvPicPr>
          <p:nvPr/>
        </p:nvPicPr>
        <p:blipFill>
          <a:blip r:embed="rId2"/>
          <a:stretch>
            <a:fillRect/>
          </a:stretch>
        </p:blipFill>
        <p:spPr>
          <a:xfrm>
            <a:off x="1422350" y="1508670"/>
            <a:ext cx="304800" cy="304800"/>
          </a:xfrm>
          <a:prstGeom prst="rect">
            <a:avLst/>
          </a:prstGeom>
        </p:spPr>
      </p:pic>
      <p:sp>
        <p:nvSpPr>
          <p:cNvPr id="13" name="TextBox 12"/>
          <p:cNvSpPr txBox="1"/>
          <p:nvPr/>
        </p:nvSpPr>
        <p:spPr>
          <a:xfrm>
            <a:off x="22860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Histogram Peaks</a:t>
            </a:r>
          </a:p>
          <a:p>
            <a:pPr algn="ctr">
              <a:spcAft>
                <a:spcPts val="1200"/>
              </a:spcAft>
            </a:pPr>
            <a:r>
              <a:rPr b="0" i="0" sz="1300">
                <a:solidFill>
                  <a:srgbClr val="616161"/>
                </a:solidFill>
                <a:latin typeface="Proxima Nova"/>
              </a:rPr>
              <a:t>The highest bar in a histogram represents the mode.</a:t>
            </a:r>
          </a:p>
        </p:txBody>
      </p:sp>
      <p:sp>
        <p:nvSpPr>
          <p:cNvPr id="14" name="Rectangle 13"/>
          <p:cNvSpPr/>
          <p:nvPr/>
        </p:nvSpPr>
        <p:spPr>
          <a:xfrm>
            <a:off x="3225700" y="1508670"/>
            <a:ext cx="2692449"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Rectangle 14"/>
          <p:cNvSpPr/>
          <p:nvPr/>
        </p:nvSpPr>
        <p:spPr>
          <a:xfrm>
            <a:off x="4419451"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4419451" y="1508670"/>
            <a:ext cx="304800" cy="304800"/>
          </a:xfrm>
          <a:prstGeom prst="rect">
            <a:avLst/>
          </a:prstGeom>
          <a:noFill/>
          <a:ln>
            <a:noFill/>
          </a:ln>
        </p:spPr>
        <p:txBody>
          <a:bodyPr wrap="square" bIns="0" lIns="0" rIns="0" tIns="0" anchor="t">
            <a:spAutoFit/>
          </a:bodyPr>
          <a:lstStyle/>
          <a:p>
            <a:pPr algn="ctr"/>
          </a:p>
        </p:txBody>
      </p:sp>
      <p:pic>
        <p:nvPicPr>
          <p:cNvPr id="17" name="Picture 16" descr="tmpzqdpwzf6.png"/>
          <p:cNvPicPr>
            <a:picLocks noChangeAspect="1"/>
          </p:cNvPicPr>
          <p:nvPr/>
        </p:nvPicPr>
        <p:blipFill>
          <a:blip r:embed="rId3"/>
          <a:stretch>
            <a:fillRect/>
          </a:stretch>
        </p:blipFill>
        <p:spPr>
          <a:xfrm>
            <a:off x="4419451" y="1508670"/>
            <a:ext cx="304800" cy="304800"/>
          </a:xfrm>
          <a:prstGeom prst="rect">
            <a:avLst/>
          </a:prstGeom>
        </p:spPr>
      </p:pic>
      <p:sp>
        <p:nvSpPr>
          <p:cNvPr id="18" name="TextBox 17"/>
          <p:cNvSpPr txBox="1"/>
          <p:nvPr/>
        </p:nvSpPr>
        <p:spPr>
          <a:xfrm>
            <a:off x="3225700" y="1965870"/>
            <a:ext cx="2692449"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Multiple Modes</a:t>
            </a:r>
          </a:p>
          <a:p>
            <a:pPr algn="ctr">
              <a:spcAft>
                <a:spcPts val="1200"/>
              </a:spcAft>
            </a:pPr>
            <a:r>
              <a:rPr b="0" i="0" sz="1300">
                <a:solidFill>
                  <a:srgbClr val="616161"/>
                </a:solidFill>
                <a:latin typeface="Proxima Nova"/>
              </a:rPr>
              <a:t>Multiple peaks indicate bimodal or multimodal distributions.</a:t>
            </a:r>
          </a:p>
        </p:txBody>
      </p:sp>
      <p:sp>
        <p:nvSpPr>
          <p:cNvPr id="19" name="Rectangle 18"/>
          <p:cNvSpPr/>
          <p:nvPr/>
        </p:nvSpPr>
        <p:spPr>
          <a:xfrm>
            <a:off x="6222950" y="1508670"/>
            <a:ext cx="2692300"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Rectangle 19"/>
          <p:cNvSpPr/>
          <p:nvPr/>
        </p:nvSpPr>
        <p:spPr>
          <a:xfrm>
            <a:off x="741670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7416700" y="1508670"/>
            <a:ext cx="304800" cy="304800"/>
          </a:xfrm>
          <a:prstGeom prst="rect">
            <a:avLst/>
          </a:prstGeom>
          <a:noFill/>
          <a:ln>
            <a:noFill/>
          </a:ln>
        </p:spPr>
        <p:txBody>
          <a:bodyPr wrap="square" bIns="0" lIns="0" rIns="0" tIns="0" anchor="t">
            <a:spAutoFit/>
          </a:bodyPr>
          <a:lstStyle/>
          <a:p>
            <a:pPr algn="ctr"/>
          </a:p>
        </p:txBody>
      </p:sp>
      <p:pic>
        <p:nvPicPr>
          <p:cNvPr id="22" name="Picture 21" descr="tmp3a8sv2qh.png"/>
          <p:cNvPicPr>
            <a:picLocks noChangeAspect="1"/>
          </p:cNvPicPr>
          <p:nvPr/>
        </p:nvPicPr>
        <p:blipFill>
          <a:blip r:embed="rId4"/>
          <a:stretch>
            <a:fillRect/>
          </a:stretch>
        </p:blipFill>
        <p:spPr>
          <a:xfrm>
            <a:off x="7416700" y="1508670"/>
            <a:ext cx="304800" cy="304800"/>
          </a:xfrm>
          <a:prstGeom prst="rect">
            <a:avLst/>
          </a:prstGeom>
        </p:spPr>
      </p:pic>
      <p:sp>
        <p:nvSpPr>
          <p:cNvPr id="23" name="TextBox 22"/>
          <p:cNvSpPr txBox="1"/>
          <p:nvPr/>
        </p:nvSpPr>
        <p:spPr>
          <a:xfrm>
            <a:off x="622295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Pattern Detection</a:t>
            </a:r>
          </a:p>
          <a:p>
            <a:pPr algn="ctr">
              <a:spcAft>
                <a:spcPts val="1200"/>
              </a:spcAft>
            </a:pPr>
            <a:r>
              <a:rPr b="0" i="0" sz="1300">
                <a:solidFill>
                  <a:srgbClr val="616161"/>
                </a:solidFill>
                <a:latin typeface="Proxima Nova"/>
              </a:rPr>
              <a:t>Modes reveal data clustering and subgroup patterns.</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Introduction to Measures of Dispersion</a:t>
            </a:r>
          </a:p>
        </p:txBody>
      </p:sp>
      <p:sp>
        <p:nvSpPr>
          <p:cNvPr id="4" name="Subtitle 3"/>
          <p:cNvSpPr>
            <a:spLocks noGrp="1"/>
          </p:cNvSpPr>
          <p:nvPr>
            <p:ph type="subTitle" idx="13"/>
          </p:nvPr>
        </p:nvSpPr>
        <p:spPr/>
        <p:txBody>
          <a:bodyPr>
            <a:normAutofit/>
          </a:bodyPr>
          <a:lstStyle/>
          <a:p>
            <a:r>
              <a:t>Understanding Data Spread</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1729382"/>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Definition:</a:t>
            </a:r>
            <a:r>
              <a:rPr b="0" i="0" sz="1300">
                <a:solidFill>
                  <a:srgbClr val="616161"/>
                </a:solidFill>
                <a:latin typeface="Proxima Nova"/>
              </a:rPr>
              <a:t> Measures of dispersion quantify how data points vary around the central value.</a:t>
            </a:r>
          </a:p>
          <a:p>
            <a:pPr lvl="1" algn="l" marL="228600" indent="-91440">
              <a:spcBef>
                <a:spcPts val="1200"/>
              </a:spcBef>
              <a:spcAft>
                <a:spcPts val="0"/>
              </a:spcAft>
              <a:buSzPct val="100000"/>
              <a:buFont typeface="Arial"/>
              <a:buChar char="•"/>
            </a:pPr>
            <a:r>
              <a:rPr b="1" i="0" sz="1300">
                <a:solidFill>
                  <a:srgbClr val="616161"/>
                </a:solidFill>
                <a:latin typeface="Proxima Nova"/>
              </a:rPr>
              <a:t>Common Measures:</a:t>
            </a:r>
            <a:r>
              <a:rPr b="0" i="0" sz="1300">
                <a:solidFill>
                  <a:srgbClr val="616161"/>
                </a:solidFill>
                <a:latin typeface="Proxima Nova"/>
              </a:rPr>
              <a:t> Range, interquartile range, variance, and standard deviation.</a:t>
            </a:r>
          </a:p>
          <a:p>
            <a:pPr lvl="1" algn="l" marL="228600" indent="-91440">
              <a:spcBef>
                <a:spcPts val="1200"/>
              </a:spcBef>
              <a:spcAft>
                <a:spcPts val="0"/>
              </a:spcAft>
              <a:buSzPct val="100000"/>
              <a:buFont typeface="Arial"/>
              <a:buChar char="•"/>
            </a:pPr>
            <a:r>
              <a:rPr b="1" i="0" sz="1300">
                <a:solidFill>
                  <a:srgbClr val="616161"/>
                </a:solidFill>
                <a:latin typeface="Proxima Nova"/>
              </a:rPr>
              <a:t>Purpose:</a:t>
            </a:r>
            <a:r>
              <a:rPr b="0" i="0" sz="1300">
                <a:solidFill>
                  <a:srgbClr val="616161"/>
                </a:solidFill>
                <a:latin typeface="Proxima Nova"/>
              </a:rPr>
              <a:t> Complements central tendency by showing variability and reliability.</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b8ygimmd.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Isaac Smith on Unsplash</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Significance of Understanding Data Spread</a:t>
            </a:r>
          </a:p>
        </p:txBody>
      </p:sp>
      <p:sp>
        <p:nvSpPr>
          <p:cNvPr id="4" name="Subtitle 3"/>
          <p:cNvSpPr>
            <a:spLocks noGrp="1"/>
          </p:cNvSpPr>
          <p:nvPr>
            <p:ph type="subTitle" idx="13"/>
          </p:nvPr>
        </p:nvSpPr>
        <p:spPr/>
        <p:txBody>
          <a:bodyPr>
            <a:normAutofit/>
          </a:bodyPr>
          <a:lstStyle/>
          <a:p>
            <a:r>
              <a:t>Variability and Reliability</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1935063"/>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Reliability:</a:t>
            </a:r>
            <a:r>
              <a:rPr b="0" i="0" sz="1300">
                <a:solidFill>
                  <a:srgbClr val="616161"/>
                </a:solidFill>
                <a:latin typeface="Proxima Nova"/>
              </a:rPr>
              <a:t> Data spread affects the consistency of conclusions.</a:t>
            </a:r>
          </a:p>
          <a:p>
            <a:pPr lvl="1" algn="l" marL="228600" indent="-91440">
              <a:spcBef>
                <a:spcPts val="1200"/>
              </a:spcBef>
              <a:spcAft>
                <a:spcPts val="0"/>
              </a:spcAft>
              <a:buSzPct val="100000"/>
              <a:buFont typeface="Arial"/>
              <a:buChar char="•"/>
            </a:pPr>
            <a:r>
              <a:rPr b="1" i="0" sz="1300">
                <a:solidFill>
                  <a:srgbClr val="616161"/>
                </a:solidFill>
                <a:latin typeface="Proxima Nova"/>
              </a:rPr>
              <a:t>Outlier Detection:</a:t>
            </a:r>
            <a:r>
              <a:rPr b="0" i="0" sz="1300">
                <a:solidFill>
                  <a:srgbClr val="616161"/>
                </a:solidFill>
                <a:latin typeface="Proxima Nova"/>
              </a:rPr>
              <a:t> Helps identify extreme values that may distort analysis.</a:t>
            </a:r>
          </a:p>
          <a:p>
            <a:pPr lvl="1" algn="l" marL="228600" indent="-91440">
              <a:spcBef>
                <a:spcPts val="1200"/>
              </a:spcBef>
              <a:spcAft>
                <a:spcPts val="0"/>
              </a:spcAft>
              <a:buSzPct val="100000"/>
              <a:buFont typeface="Arial"/>
              <a:buChar char="•"/>
            </a:pPr>
            <a:r>
              <a:rPr b="1" i="0" sz="1300">
                <a:solidFill>
                  <a:srgbClr val="616161"/>
                </a:solidFill>
                <a:latin typeface="Proxima Nova"/>
              </a:rPr>
              <a:t>Same Mean, Different Spread:</a:t>
            </a:r>
            <a:r>
              <a:rPr b="0" i="0" sz="1300">
                <a:solidFill>
                  <a:srgbClr val="616161"/>
                </a:solidFill>
                <a:latin typeface="Proxima Nova"/>
              </a:rPr>
              <a:t> Two datasets with identical means can differ significantly in variability.</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euku10d6.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Alexander Grey on Unsplash</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Range</a:t>
            </a:r>
          </a:p>
        </p:txBody>
      </p:sp>
      <p:sp>
        <p:nvSpPr>
          <p:cNvPr id="4" name="Subtitle 3"/>
          <p:cNvSpPr>
            <a:spLocks noGrp="1"/>
          </p:cNvSpPr>
          <p:nvPr>
            <p:ph type="subTitle" idx="13"/>
          </p:nvPr>
        </p:nvSpPr>
        <p:spPr/>
        <p:txBody>
          <a:bodyPr>
            <a:normAutofit/>
          </a:bodyPr>
          <a:lstStyle/>
          <a:p>
            <a:r>
              <a:t>Simplest Measure of Spread</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1523702"/>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Formula:</a:t>
            </a:r>
            <a:r>
              <a:rPr b="0" i="0" sz="1300">
                <a:solidFill>
                  <a:srgbClr val="616161"/>
                </a:solidFill>
                <a:latin typeface="Proxima Nova"/>
              </a:rPr>
              <a:t> Range = Maximum Value − Minimum Value.</a:t>
            </a:r>
          </a:p>
          <a:p>
            <a:pPr lvl="1" algn="l" marL="228600" indent="-91440">
              <a:spcBef>
                <a:spcPts val="1200"/>
              </a:spcBef>
              <a:spcAft>
                <a:spcPts val="0"/>
              </a:spcAft>
              <a:buSzPct val="100000"/>
              <a:buFont typeface="Arial"/>
              <a:buChar char="•"/>
            </a:pPr>
            <a:r>
              <a:rPr b="1" i="0" sz="1300">
                <a:solidFill>
                  <a:srgbClr val="616161"/>
                </a:solidFill>
                <a:latin typeface="Proxima Nova"/>
              </a:rPr>
              <a:t>Quick Measure:</a:t>
            </a:r>
            <a:r>
              <a:rPr b="0" i="0" sz="1300">
                <a:solidFill>
                  <a:srgbClr val="616161"/>
                </a:solidFill>
                <a:latin typeface="Proxima Nova"/>
              </a:rPr>
              <a:t> Easy to compute but sensitive to outliers.</a:t>
            </a:r>
          </a:p>
          <a:p>
            <a:pPr lvl="1" algn="l" marL="228600" indent="-91440">
              <a:spcBef>
                <a:spcPts val="1200"/>
              </a:spcBef>
              <a:spcAft>
                <a:spcPts val="0"/>
              </a:spcAft>
              <a:buSzPct val="100000"/>
              <a:buFont typeface="Arial"/>
              <a:buChar char="•"/>
            </a:pPr>
            <a:r>
              <a:rPr b="1" i="0" sz="1300">
                <a:solidFill>
                  <a:srgbClr val="616161"/>
                </a:solidFill>
                <a:latin typeface="Proxima Nova"/>
              </a:rPr>
              <a:t>Example:</a:t>
            </a:r>
            <a:r>
              <a:rPr b="0" i="0" sz="1300">
                <a:solidFill>
                  <a:srgbClr val="616161"/>
                </a:solidFill>
                <a:latin typeface="Proxima Nova"/>
              </a:rPr>
              <a:t> [5, 7, 8, 12] → Range = 12 − 5 = 7.</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9qfq_mbp.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Sven Mieke on Unsplash</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Interquartile Range (IQR)</a:t>
            </a:r>
          </a:p>
        </p:txBody>
      </p:sp>
      <p:sp>
        <p:nvSpPr>
          <p:cNvPr id="4" name="Subtitle 3"/>
          <p:cNvSpPr>
            <a:spLocks noGrp="1"/>
          </p:cNvSpPr>
          <p:nvPr>
            <p:ph type="subTitle" idx="13"/>
          </p:nvPr>
        </p:nvSpPr>
        <p:spPr/>
        <p:txBody>
          <a:bodyPr>
            <a:normAutofit/>
          </a:bodyPr>
          <a:lstStyle/>
          <a:p>
            <a:r>
              <a:t>Middle 50% Spread</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1318021"/>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Formula:</a:t>
            </a:r>
            <a:r>
              <a:rPr b="0" i="0" sz="1300">
                <a:solidFill>
                  <a:srgbClr val="616161"/>
                </a:solidFill>
                <a:latin typeface="Proxima Nova"/>
              </a:rPr>
              <a:t> IQR = Q3 − Q1.</a:t>
            </a:r>
          </a:p>
          <a:p>
            <a:pPr lvl="1" algn="l" marL="228600" indent="-91440">
              <a:spcBef>
                <a:spcPts val="1200"/>
              </a:spcBef>
              <a:spcAft>
                <a:spcPts val="0"/>
              </a:spcAft>
              <a:buSzPct val="100000"/>
              <a:buFont typeface="Arial"/>
              <a:buChar char="•"/>
            </a:pPr>
            <a:r>
              <a:rPr b="1" i="0" sz="1300">
                <a:solidFill>
                  <a:srgbClr val="616161"/>
                </a:solidFill>
                <a:latin typeface="Proxima Nova"/>
              </a:rPr>
              <a:t>Robustness:</a:t>
            </a:r>
            <a:r>
              <a:rPr b="0" i="0" sz="1300">
                <a:solidFill>
                  <a:srgbClr val="616161"/>
                </a:solidFill>
                <a:latin typeface="Proxima Nova"/>
              </a:rPr>
              <a:t> Less affected by extreme values than range.</a:t>
            </a:r>
          </a:p>
          <a:p>
            <a:pPr lvl="1" algn="l" marL="228600" indent="-91440">
              <a:spcBef>
                <a:spcPts val="1200"/>
              </a:spcBef>
              <a:spcAft>
                <a:spcPts val="0"/>
              </a:spcAft>
              <a:buSzPct val="100000"/>
              <a:buFont typeface="Arial"/>
              <a:buChar char="•"/>
            </a:pPr>
            <a:r>
              <a:rPr b="1" i="0" sz="1300">
                <a:solidFill>
                  <a:srgbClr val="616161"/>
                </a:solidFill>
                <a:latin typeface="Proxima Nova"/>
              </a:rPr>
              <a:t>Example:</a:t>
            </a:r>
            <a:r>
              <a:rPr b="0" i="0" sz="1300">
                <a:solidFill>
                  <a:srgbClr val="616161"/>
                </a:solidFill>
                <a:latin typeface="Proxima Nova"/>
              </a:rPr>
              <a:t> Q1 = 5, Q3 = 15 → IQR = 10.</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v314o6ky.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Ricardo Arce on Unsplash</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Variance</a:t>
            </a:r>
          </a:p>
        </p:txBody>
      </p:sp>
      <p:sp>
        <p:nvSpPr>
          <p:cNvPr id="4" name="Subtitle 3"/>
          <p:cNvSpPr>
            <a:spLocks noGrp="1"/>
          </p:cNvSpPr>
          <p:nvPr>
            <p:ph type="subTitle" idx="13"/>
          </p:nvPr>
        </p:nvSpPr>
        <p:spPr/>
        <p:txBody>
          <a:bodyPr>
            <a:normAutofit/>
          </a:bodyPr>
          <a:lstStyle/>
          <a:p>
            <a:r>
              <a:t>Average Squared Deviation</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8686800"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Rectangle 8"/>
          <p:cNvSpPr/>
          <p:nvPr/>
        </p:nvSpPr>
        <p:spPr>
          <a:xfrm>
            <a:off x="228600" y="1508670"/>
            <a:ext cx="2692300"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Rectangle 9"/>
          <p:cNvSpPr/>
          <p:nvPr/>
        </p:nvSpPr>
        <p:spPr>
          <a:xfrm>
            <a:off x="142235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1422350" y="1508670"/>
            <a:ext cx="304800" cy="304800"/>
          </a:xfrm>
          <a:prstGeom prst="rect">
            <a:avLst/>
          </a:prstGeom>
          <a:noFill/>
          <a:ln>
            <a:noFill/>
          </a:ln>
        </p:spPr>
        <p:txBody>
          <a:bodyPr wrap="square" bIns="0" lIns="0" rIns="0" tIns="0" anchor="t">
            <a:spAutoFit/>
          </a:bodyPr>
          <a:lstStyle/>
          <a:p>
            <a:pPr algn="ctr"/>
          </a:p>
        </p:txBody>
      </p:sp>
      <p:pic>
        <p:nvPicPr>
          <p:cNvPr id="12" name="Picture 11" descr="tmp19bcosmz.png"/>
          <p:cNvPicPr>
            <a:picLocks noChangeAspect="1"/>
          </p:cNvPicPr>
          <p:nvPr/>
        </p:nvPicPr>
        <p:blipFill>
          <a:blip r:embed="rId2"/>
          <a:stretch>
            <a:fillRect/>
          </a:stretch>
        </p:blipFill>
        <p:spPr>
          <a:xfrm>
            <a:off x="1422350" y="1508670"/>
            <a:ext cx="304800" cy="304800"/>
          </a:xfrm>
          <a:prstGeom prst="rect">
            <a:avLst/>
          </a:prstGeom>
        </p:spPr>
      </p:pic>
      <p:sp>
        <p:nvSpPr>
          <p:cNvPr id="13" name="TextBox 12"/>
          <p:cNvSpPr txBox="1"/>
          <p:nvPr/>
        </p:nvSpPr>
        <p:spPr>
          <a:xfrm>
            <a:off x="22860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Definition</a:t>
            </a:r>
          </a:p>
          <a:p>
            <a:pPr algn="ctr">
              <a:spcAft>
                <a:spcPts val="1200"/>
              </a:spcAft>
            </a:pPr>
            <a:r>
              <a:rPr b="0" i="0" sz="1300">
                <a:solidFill>
                  <a:srgbClr val="616161"/>
                </a:solidFill>
                <a:latin typeface="Proxima Nova"/>
              </a:rPr>
              <a:t>Variance is the mean of squared differences from the mean.</a:t>
            </a:r>
          </a:p>
        </p:txBody>
      </p:sp>
      <p:sp>
        <p:nvSpPr>
          <p:cNvPr id="14" name="Rectangle 13"/>
          <p:cNvSpPr/>
          <p:nvPr/>
        </p:nvSpPr>
        <p:spPr>
          <a:xfrm>
            <a:off x="3225700" y="1508670"/>
            <a:ext cx="2692449"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Rectangle 14"/>
          <p:cNvSpPr/>
          <p:nvPr/>
        </p:nvSpPr>
        <p:spPr>
          <a:xfrm>
            <a:off x="4419451"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4419451" y="1508670"/>
            <a:ext cx="304800" cy="304800"/>
          </a:xfrm>
          <a:prstGeom prst="rect">
            <a:avLst/>
          </a:prstGeom>
          <a:noFill/>
          <a:ln>
            <a:noFill/>
          </a:ln>
        </p:spPr>
        <p:txBody>
          <a:bodyPr wrap="square" bIns="0" lIns="0" rIns="0" tIns="0" anchor="t">
            <a:spAutoFit/>
          </a:bodyPr>
          <a:lstStyle/>
          <a:p>
            <a:pPr algn="ctr"/>
          </a:p>
        </p:txBody>
      </p:sp>
      <p:pic>
        <p:nvPicPr>
          <p:cNvPr id="17" name="Picture 16" descr="tmpclgnnbdz.png"/>
          <p:cNvPicPr>
            <a:picLocks noChangeAspect="1"/>
          </p:cNvPicPr>
          <p:nvPr/>
        </p:nvPicPr>
        <p:blipFill>
          <a:blip r:embed="rId3"/>
          <a:stretch>
            <a:fillRect/>
          </a:stretch>
        </p:blipFill>
        <p:spPr>
          <a:xfrm>
            <a:off x="4419451" y="1508670"/>
            <a:ext cx="304800" cy="304800"/>
          </a:xfrm>
          <a:prstGeom prst="rect">
            <a:avLst/>
          </a:prstGeom>
        </p:spPr>
      </p:pic>
      <p:sp>
        <p:nvSpPr>
          <p:cNvPr id="18" name="TextBox 17"/>
          <p:cNvSpPr txBox="1"/>
          <p:nvPr/>
        </p:nvSpPr>
        <p:spPr>
          <a:xfrm>
            <a:off x="3225700" y="1965870"/>
            <a:ext cx="2692449"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Formula</a:t>
            </a:r>
          </a:p>
          <a:p>
            <a:pPr algn="ctr">
              <a:spcAft>
                <a:spcPts val="1200"/>
              </a:spcAft>
            </a:pPr>
            <a:r>
              <a:rPr b="0" i="0" sz="1300">
                <a:solidFill>
                  <a:srgbClr val="616161"/>
                </a:solidFill>
                <a:latin typeface="Proxima Nova"/>
              </a:rPr>
              <a:t>σ² = Σ(xᵢ − x̄)² / n</a:t>
            </a:r>
          </a:p>
        </p:txBody>
      </p:sp>
      <p:sp>
        <p:nvSpPr>
          <p:cNvPr id="19" name="Rectangle 18"/>
          <p:cNvSpPr/>
          <p:nvPr/>
        </p:nvSpPr>
        <p:spPr>
          <a:xfrm>
            <a:off x="6222950" y="1508670"/>
            <a:ext cx="2692300" cy="107424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Rectangle 19"/>
          <p:cNvSpPr/>
          <p:nvPr/>
        </p:nvSpPr>
        <p:spPr>
          <a:xfrm>
            <a:off x="741670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7416700" y="1508670"/>
            <a:ext cx="304800" cy="304800"/>
          </a:xfrm>
          <a:prstGeom prst="rect">
            <a:avLst/>
          </a:prstGeom>
          <a:noFill/>
          <a:ln>
            <a:noFill/>
          </a:ln>
        </p:spPr>
        <p:txBody>
          <a:bodyPr wrap="square" bIns="0" lIns="0" rIns="0" tIns="0" anchor="t">
            <a:spAutoFit/>
          </a:bodyPr>
          <a:lstStyle/>
          <a:p>
            <a:pPr algn="ctr"/>
          </a:p>
        </p:txBody>
      </p:sp>
      <p:pic>
        <p:nvPicPr>
          <p:cNvPr id="22" name="Picture 21" descr="tmp8pi81y7a.png"/>
          <p:cNvPicPr>
            <a:picLocks noChangeAspect="1"/>
          </p:cNvPicPr>
          <p:nvPr/>
        </p:nvPicPr>
        <p:blipFill>
          <a:blip r:embed="rId4"/>
          <a:stretch>
            <a:fillRect/>
          </a:stretch>
        </p:blipFill>
        <p:spPr>
          <a:xfrm>
            <a:off x="7416700" y="1508670"/>
            <a:ext cx="304800" cy="304800"/>
          </a:xfrm>
          <a:prstGeom prst="rect">
            <a:avLst/>
          </a:prstGeom>
        </p:spPr>
      </p:pic>
      <p:sp>
        <p:nvSpPr>
          <p:cNvPr id="23" name="TextBox 22"/>
          <p:cNvSpPr txBox="1"/>
          <p:nvPr/>
        </p:nvSpPr>
        <p:spPr>
          <a:xfrm>
            <a:off x="622295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Use Cases</a:t>
            </a:r>
          </a:p>
          <a:p>
            <a:pPr algn="ctr">
              <a:spcAft>
                <a:spcPts val="1200"/>
              </a:spcAft>
            </a:pPr>
            <a:r>
              <a:rPr b="0" i="0" sz="1300">
                <a:solidFill>
                  <a:srgbClr val="616161"/>
                </a:solidFill>
                <a:latin typeface="Proxima Nova"/>
              </a:rPr>
              <a:t>Applied in statistical modeling, ANOVA, and risk measurement.</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Standard Deviation</a:t>
            </a:r>
          </a:p>
        </p:txBody>
      </p:sp>
      <p:sp>
        <p:nvSpPr>
          <p:cNvPr id="4" name="Subtitle 3"/>
          <p:cNvSpPr>
            <a:spLocks noGrp="1"/>
          </p:cNvSpPr>
          <p:nvPr>
            <p:ph type="subTitle" idx="13"/>
          </p:nvPr>
        </p:nvSpPr>
        <p:spPr/>
        <p:txBody>
          <a:bodyPr>
            <a:normAutofit/>
          </a:bodyPr>
          <a:lstStyle/>
          <a:p>
            <a:r>
              <a:t>Square Root of Variance</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8686800"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Rectangle 8"/>
          <p:cNvSpPr/>
          <p:nvPr/>
        </p:nvSpPr>
        <p:spPr>
          <a:xfrm>
            <a:off x="228600" y="1508670"/>
            <a:ext cx="2692300"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Rectangle 9"/>
          <p:cNvSpPr/>
          <p:nvPr/>
        </p:nvSpPr>
        <p:spPr>
          <a:xfrm>
            <a:off x="142235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1422350" y="1508670"/>
            <a:ext cx="304800" cy="304800"/>
          </a:xfrm>
          <a:prstGeom prst="rect">
            <a:avLst/>
          </a:prstGeom>
          <a:noFill/>
          <a:ln>
            <a:noFill/>
          </a:ln>
        </p:spPr>
        <p:txBody>
          <a:bodyPr wrap="square" bIns="0" lIns="0" rIns="0" tIns="0" anchor="t">
            <a:spAutoFit/>
          </a:bodyPr>
          <a:lstStyle/>
          <a:p>
            <a:pPr algn="ctr"/>
          </a:p>
        </p:txBody>
      </p:sp>
      <p:pic>
        <p:nvPicPr>
          <p:cNvPr id="12" name="Picture 11" descr="tmpclgnnbdz.png"/>
          <p:cNvPicPr>
            <a:picLocks noChangeAspect="1"/>
          </p:cNvPicPr>
          <p:nvPr/>
        </p:nvPicPr>
        <p:blipFill>
          <a:blip r:embed="rId2"/>
          <a:stretch>
            <a:fillRect/>
          </a:stretch>
        </p:blipFill>
        <p:spPr>
          <a:xfrm>
            <a:off x="1422350" y="1508670"/>
            <a:ext cx="304800" cy="304800"/>
          </a:xfrm>
          <a:prstGeom prst="rect">
            <a:avLst/>
          </a:prstGeom>
        </p:spPr>
      </p:pic>
      <p:sp>
        <p:nvSpPr>
          <p:cNvPr id="13" name="TextBox 12"/>
          <p:cNvSpPr txBox="1"/>
          <p:nvPr/>
        </p:nvSpPr>
        <p:spPr>
          <a:xfrm>
            <a:off x="22860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Definition</a:t>
            </a:r>
          </a:p>
          <a:p>
            <a:pPr algn="ctr">
              <a:spcAft>
                <a:spcPts val="1200"/>
              </a:spcAft>
            </a:pPr>
            <a:r>
              <a:rPr b="0" i="0" sz="1300">
                <a:solidFill>
                  <a:srgbClr val="616161"/>
                </a:solidFill>
                <a:latin typeface="Proxima Nova"/>
              </a:rPr>
              <a:t>Square root of variance, in the same units as data.</a:t>
            </a:r>
          </a:p>
        </p:txBody>
      </p:sp>
      <p:sp>
        <p:nvSpPr>
          <p:cNvPr id="14" name="Rectangle 13"/>
          <p:cNvSpPr/>
          <p:nvPr/>
        </p:nvSpPr>
        <p:spPr>
          <a:xfrm>
            <a:off x="3225700" y="1508670"/>
            <a:ext cx="2692449"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Rectangle 14"/>
          <p:cNvSpPr/>
          <p:nvPr/>
        </p:nvSpPr>
        <p:spPr>
          <a:xfrm>
            <a:off x="4419451"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4419451" y="1508670"/>
            <a:ext cx="304800" cy="304800"/>
          </a:xfrm>
          <a:prstGeom prst="rect">
            <a:avLst/>
          </a:prstGeom>
          <a:noFill/>
          <a:ln>
            <a:noFill/>
          </a:ln>
        </p:spPr>
        <p:txBody>
          <a:bodyPr wrap="square" bIns="0" lIns="0" rIns="0" tIns="0" anchor="t">
            <a:spAutoFit/>
          </a:bodyPr>
          <a:lstStyle/>
          <a:p>
            <a:pPr algn="ctr"/>
          </a:p>
        </p:txBody>
      </p:sp>
      <p:pic>
        <p:nvPicPr>
          <p:cNvPr id="17" name="Picture 16" descr="tmp1vezn8wx.png"/>
          <p:cNvPicPr>
            <a:picLocks noChangeAspect="1"/>
          </p:cNvPicPr>
          <p:nvPr/>
        </p:nvPicPr>
        <p:blipFill>
          <a:blip r:embed="rId3"/>
          <a:stretch>
            <a:fillRect/>
          </a:stretch>
        </p:blipFill>
        <p:spPr>
          <a:xfrm>
            <a:off x="4419451" y="1508670"/>
            <a:ext cx="304800" cy="304800"/>
          </a:xfrm>
          <a:prstGeom prst="rect">
            <a:avLst/>
          </a:prstGeom>
        </p:spPr>
      </p:pic>
      <p:sp>
        <p:nvSpPr>
          <p:cNvPr id="18" name="TextBox 17"/>
          <p:cNvSpPr txBox="1"/>
          <p:nvPr/>
        </p:nvSpPr>
        <p:spPr>
          <a:xfrm>
            <a:off x="3225700" y="1965870"/>
            <a:ext cx="2692449"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Interpretation</a:t>
            </a:r>
          </a:p>
          <a:p>
            <a:pPr algn="ctr">
              <a:spcAft>
                <a:spcPts val="1200"/>
              </a:spcAft>
            </a:pPr>
            <a:r>
              <a:rPr b="0" i="0" sz="1300">
                <a:solidFill>
                  <a:srgbClr val="616161"/>
                </a:solidFill>
                <a:latin typeface="Proxima Nova"/>
              </a:rPr>
              <a:t>Represents average distance from the mean.</a:t>
            </a:r>
          </a:p>
        </p:txBody>
      </p:sp>
      <p:sp>
        <p:nvSpPr>
          <p:cNvPr id="19" name="Rectangle 18"/>
          <p:cNvSpPr/>
          <p:nvPr/>
        </p:nvSpPr>
        <p:spPr>
          <a:xfrm>
            <a:off x="6222950" y="1508670"/>
            <a:ext cx="2692300"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Rectangle 19"/>
          <p:cNvSpPr/>
          <p:nvPr/>
        </p:nvSpPr>
        <p:spPr>
          <a:xfrm>
            <a:off x="741670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7416700" y="1508670"/>
            <a:ext cx="304800" cy="304800"/>
          </a:xfrm>
          <a:prstGeom prst="rect">
            <a:avLst/>
          </a:prstGeom>
          <a:noFill/>
          <a:ln>
            <a:noFill/>
          </a:ln>
        </p:spPr>
        <p:txBody>
          <a:bodyPr wrap="square" bIns="0" lIns="0" rIns="0" tIns="0" anchor="t">
            <a:spAutoFit/>
          </a:bodyPr>
          <a:lstStyle/>
          <a:p>
            <a:pPr algn="ctr"/>
          </a:p>
        </p:txBody>
      </p:sp>
      <p:pic>
        <p:nvPicPr>
          <p:cNvPr id="22" name="Picture 21" descr="tmpj62pv1r4.png"/>
          <p:cNvPicPr>
            <a:picLocks noChangeAspect="1"/>
          </p:cNvPicPr>
          <p:nvPr/>
        </p:nvPicPr>
        <p:blipFill>
          <a:blip r:embed="rId4"/>
          <a:stretch>
            <a:fillRect/>
          </a:stretch>
        </p:blipFill>
        <p:spPr>
          <a:xfrm>
            <a:off x="7416700" y="1508670"/>
            <a:ext cx="304800" cy="304800"/>
          </a:xfrm>
          <a:prstGeom prst="rect">
            <a:avLst/>
          </a:prstGeom>
        </p:spPr>
      </p:pic>
      <p:sp>
        <p:nvSpPr>
          <p:cNvPr id="23" name="TextBox 22"/>
          <p:cNvSpPr txBox="1"/>
          <p:nvPr/>
        </p:nvSpPr>
        <p:spPr>
          <a:xfrm>
            <a:off x="622295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Applications</a:t>
            </a:r>
          </a:p>
          <a:p>
            <a:pPr algn="ctr">
              <a:spcAft>
                <a:spcPts val="1200"/>
              </a:spcAft>
            </a:pPr>
            <a:r>
              <a:rPr b="0" i="0" sz="1300">
                <a:solidFill>
                  <a:srgbClr val="616161"/>
                </a:solidFill>
                <a:latin typeface="Proxima Nova"/>
              </a:rPr>
              <a:t>Quality control, finance risk assessment, and statistical inference.</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Practical Examples &amp; Visualization Ideas</a:t>
            </a:r>
          </a:p>
        </p:txBody>
      </p:sp>
      <p:sp>
        <p:nvSpPr>
          <p:cNvPr id="4" name="Subtitle 3"/>
          <p:cNvSpPr>
            <a:spLocks noGrp="1"/>
          </p:cNvSpPr>
          <p:nvPr>
            <p:ph type="subTitle" idx="13"/>
          </p:nvPr>
        </p:nvSpPr>
        <p:spPr/>
        <p:txBody>
          <a:bodyPr>
            <a:normAutofit/>
          </a:bodyPr>
          <a:lstStyle/>
          <a:p>
            <a:r>
              <a:t>Dispersion in Action</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1523702"/>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Box Plots:</a:t>
            </a:r>
            <a:r>
              <a:rPr b="0" i="0" sz="1300">
                <a:solidFill>
                  <a:srgbClr val="616161"/>
                </a:solidFill>
                <a:latin typeface="Proxima Nova"/>
              </a:rPr>
              <a:t> Show spread, quartiles, and outliers.</a:t>
            </a:r>
          </a:p>
          <a:p>
            <a:pPr lvl="1" algn="l" marL="228600" indent="-91440">
              <a:spcBef>
                <a:spcPts val="1200"/>
              </a:spcBef>
              <a:spcAft>
                <a:spcPts val="0"/>
              </a:spcAft>
              <a:buSzPct val="100000"/>
              <a:buFont typeface="Arial"/>
              <a:buChar char="•"/>
            </a:pPr>
            <a:r>
              <a:rPr b="1" i="0" sz="1300">
                <a:solidFill>
                  <a:srgbClr val="616161"/>
                </a:solidFill>
                <a:latin typeface="Proxima Nova"/>
              </a:rPr>
              <a:t>Histograms:</a:t>
            </a:r>
            <a:r>
              <a:rPr b="0" i="0" sz="1300">
                <a:solidFill>
                  <a:srgbClr val="616161"/>
                </a:solidFill>
                <a:latin typeface="Proxima Nova"/>
              </a:rPr>
              <a:t> Display distribution shape and frequency.</a:t>
            </a:r>
          </a:p>
          <a:p>
            <a:pPr lvl="1" algn="l" marL="228600" indent="-91440">
              <a:spcBef>
                <a:spcPts val="1200"/>
              </a:spcBef>
              <a:spcAft>
                <a:spcPts val="0"/>
              </a:spcAft>
              <a:buSzPct val="100000"/>
              <a:buFont typeface="Arial"/>
              <a:buChar char="•"/>
            </a:pPr>
            <a:r>
              <a:rPr b="1" i="0" sz="1300">
                <a:solidFill>
                  <a:srgbClr val="616161"/>
                </a:solidFill>
                <a:latin typeface="Proxima Nova"/>
              </a:rPr>
              <a:t>Scatter Plots:</a:t>
            </a:r>
            <a:r>
              <a:rPr b="0" i="0" sz="1300">
                <a:solidFill>
                  <a:srgbClr val="616161"/>
                </a:solidFill>
                <a:latin typeface="Proxima Nova"/>
              </a:rPr>
              <a:t> Reveal variability patterns between variables.</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k0pzyaks.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Isaac Smith on Unsplash</a:t>
            </a: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Summary &amp; Real-World Relevance</a:t>
            </a:r>
          </a:p>
        </p:txBody>
      </p:sp>
      <p:sp>
        <p:nvSpPr>
          <p:cNvPr id="4" name="Subtitle 3"/>
          <p:cNvSpPr>
            <a:spLocks noGrp="1"/>
          </p:cNvSpPr>
          <p:nvPr>
            <p:ph type="subTitle" idx="13"/>
          </p:nvPr>
        </p:nvSpPr>
        <p:spPr/>
        <p:txBody>
          <a:bodyPr>
            <a:normAutofit/>
          </a:bodyPr>
          <a:lstStyle/>
          <a:p>
            <a:r>
              <a:t>Complete Statistical Picture</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8686800"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Rectangle 8"/>
          <p:cNvSpPr/>
          <p:nvPr/>
        </p:nvSpPr>
        <p:spPr>
          <a:xfrm>
            <a:off x="228600" y="1508670"/>
            <a:ext cx="2692300"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Rectangle 9"/>
          <p:cNvSpPr/>
          <p:nvPr/>
        </p:nvSpPr>
        <p:spPr>
          <a:xfrm>
            <a:off x="142235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1422350" y="1508670"/>
            <a:ext cx="304800" cy="304800"/>
          </a:xfrm>
          <a:prstGeom prst="rect">
            <a:avLst/>
          </a:prstGeom>
          <a:noFill/>
          <a:ln>
            <a:noFill/>
          </a:ln>
        </p:spPr>
        <p:txBody>
          <a:bodyPr wrap="square" bIns="0" lIns="0" rIns="0" tIns="0" anchor="t">
            <a:spAutoFit/>
          </a:bodyPr>
          <a:lstStyle/>
          <a:p>
            <a:pPr algn="ctr"/>
          </a:p>
        </p:txBody>
      </p:sp>
      <p:pic>
        <p:nvPicPr>
          <p:cNvPr id="12" name="Picture 11" descr="tmpqg846o8s.png"/>
          <p:cNvPicPr>
            <a:picLocks noChangeAspect="1"/>
          </p:cNvPicPr>
          <p:nvPr/>
        </p:nvPicPr>
        <p:blipFill>
          <a:blip r:embed="rId2"/>
          <a:stretch>
            <a:fillRect/>
          </a:stretch>
        </p:blipFill>
        <p:spPr>
          <a:xfrm>
            <a:off x="1422350" y="1508670"/>
            <a:ext cx="304800" cy="304800"/>
          </a:xfrm>
          <a:prstGeom prst="rect">
            <a:avLst/>
          </a:prstGeom>
        </p:spPr>
      </p:pic>
      <p:sp>
        <p:nvSpPr>
          <p:cNvPr id="13" name="TextBox 12"/>
          <p:cNvSpPr txBox="1"/>
          <p:nvPr/>
        </p:nvSpPr>
        <p:spPr>
          <a:xfrm>
            <a:off x="22860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Central Tendency + Dispersion</a:t>
            </a:r>
          </a:p>
          <a:p>
            <a:pPr algn="ctr">
              <a:spcAft>
                <a:spcPts val="1200"/>
              </a:spcAft>
            </a:pPr>
            <a:r>
              <a:rPr b="0" i="0" sz="1300">
                <a:solidFill>
                  <a:srgbClr val="616161"/>
                </a:solidFill>
                <a:latin typeface="Proxima Nova"/>
              </a:rPr>
              <a:t>Together they provide a holistic understanding of data.</a:t>
            </a:r>
          </a:p>
        </p:txBody>
      </p:sp>
      <p:sp>
        <p:nvSpPr>
          <p:cNvPr id="14" name="Rectangle 13"/>
          <p:cNvSpPr/>
          <p:nvPr/>
        </p:nvSpPr>
        <p:spPr>
          <a:xfrm>
            <a:off x="3225700" y="1508670"/>
            <a:ext cx="2692449"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Rectangle 14"/>
          <p:cNvSpPr/>
          <p:nvPr/>
        </p:nvSpPr>
        <p:spPr>
          <a:xfrm>
            <a:off x="4419451"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4419451" y="1508670"/>
            <a:ext cx="304800" cy="304800"/>
          </a:xfrm>
          <a:prstGeom prst="rect">
            <a:avLst/>
          </a:prstGeom>
          <a:noFill/>
          <a:ln>
            <a:noFill/>
          </a:ln>
        </p:spPr>
        <p:txBody>
          <a:bodyPr wrap="square" bIns="0" lIns="0" rIns="0" tIns="0" anchor="t">
            <a:spAutoFit/>
          </a:bodyPr>
          <a:lstStyle/>
          <a:p>
            <a:pPr algn="ctr"/>
          </a:p>
        </p:txBody>
      </p:sp>
      <p:pic>
        <p:nvPicPr>
          <p:cNvPr id="17" name="Picture 16" descr="tmpwsst6qu3.png"/>
          <p:cNvPicPr>
            <a:picLocks noChangeAspect="1"/>
          </p:cNvPicPr>
          <p:nvPr/>
        </p:nvPicPr>
        <p:blipFill>
          <a:blip r:embed="rId3"/>
          <a:stretch>
            <a:fillRect/>
          </a:stretch>
        </p:blipFill>
        <p:spPr>
          <a:xfrm>
            <a:off x="4419451" y="1508670"/>
            <a:ext cx="304800" cy="304800"/>
          </a:xfrm>
          <a:prstGeom prst="rect">
            <a:avLst/>
          </a:prstGeom>
        </p:spPr>
      </p:pic>
      <p:sp>
        <p:nvSpPr>
          <p:cNvPr id="18" name="TextBox 17"/>
          <p:cNvSpPr txBox="1"/>
          <p:nvPr/>
        </p:nvSpPr>
        <p:spPr>
          <a:xfrm>
            <a:off x="3225700" y="1965870"/>
            <a:ext cx="2692449"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Decision-Making</a:t>
            </a:r>
          </a:p>
          <a:p>
            <a:pPr algn="ctr">
              <a:spcAft>
                <a:spcPts val="1200"/>
              </a:spcAft>
            </a:pPr>
            <a:r>
              <a:rPr b="0" i="0" sz="1300">
                <a:solidFill>
                  <a:srgbClr val="616161"/>
                </a:solidFill>
                <a:latin typeface="Proxima Nova"/>
              </a:rPr>
              <a:t>Essential for accurate forecasting, quality control, and risk assessment.</a:t>
            </a:r>
          </a:p>
        </p:txBody>
      </p:sp>
      <p:sp>
        <p:nvSpPr>
          <p:cNvPr id="19" name="Rectangle 18"/>
          <p:cNvSpPr/>
          <p:nvPr/>
        </p:nvSpPr>
        <p:spPr>
          <a:xfrm>
            <a:off x="6222950" y="1508670"/>
            <a:ext cx="2692300"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Rectangle 19"/>
          <p:cNvSpPr/>
          <p:nvPr/>
        </p:nvSpPr>
        <p:spPr>
          <a:xfrm>
            <a:off x="741670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7416700" y="1508670"/>
            <a:ext cx="304800" cy="304800"/>
          </a:xfrm>
          <a:prstGeom prst="rect">
            <a:avLst/>
          </a:prstGeom>
          <a:noFill/>
          <a:ln>
            <a:noFill/>
          </a:ln>
        </p:spPr>
        <p:txBody>
          <a:bodyPr wrap="square" bIns="0" lIns="0" rIns="0" tIns="0" anchor="t">
            <a:spAutoFit/>
          </a:bodyPr>
          <a:lstStyle/>
          <a:p>
            <a:pPr algn="ctr"/>
          </a:p>
        </p:txBody>
      </p:sp>
      <p:pic>
        <p:nvPicPr>
          <p:cNvPr id="22" name="Picture 21" descr="tmp8pi81y7a.png"/>
          <p:cNvPicPr>
            <a:picLocks noChangeAspect="1"/>
          </p:cNvPicPr>
          <p:nvPr/>
        </p:nvPicPr>
        <p:blipFill>
          <a:blip r:embed="rId4"/>
          <a:stretch>
            <a:fillRect/>
          </a:stretch>
        </p:blipFill>
        <p:spPr>
          <a:xfrm>
            <a:off x="7416700" y="1508670"/>
            <a:ext cx="304800" cy="304800"/>
          </a:xfrm>
          <a:prstGeom prst="rect">
            <a:avLst/>
          </a:prstGeom>
        </p:spPr>
      </p:pic>
      <p:sp>
        <p:nvSpPr>
          <p:cNvPr id="23" name="TextBox 22"/>
          <p:cNvSpPr txBox="1"/>
          <p:nvPr/>
        </p:nvSpPr>
        <p:spPr>
          <a:xfrm>
            <a:off x="622295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Practical Applications</a:t>
            </a:r>
          </a:p>
          <a:p>
            <a:pPr algn="ctr">
              <a:spcAft>
                <a:spcPts val="1200"/>
              </a:spcAft>
            </a:pPr>
            <a:r>
              <a:rPr b="0" i="0" sz="1300">
                <a:solidFill>
                  <a:srgbClr val="616161"/>
                </a:solidFill>
                <a:latin typeface="Proxima Nova"/>
              </a:rPr>
              <a:t>Used in business, healthcare, manufacturing, and research.</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Unit 1 – Point 1.4: Data Types, Measures of Central Tendency, and Measures of Dispersion</a:t>
            </a:r>
          </a:p>
        </p:txBody>
      </p:sp>
      <p:sp>
        <p:nvSpPr>
          <p:cNvPr id="4" name="Subtitle 3"/>
          <p:cNvSpPr>
            <a:spLocks noGrp="1"/>
          </p:cNvSpPr>
          <p:nvPr>
            <p:ph type="subTitle" idx="13"/>
          </p:nvPr>
        </p:nvSpPr>
        <p:spPr/>
        <p:txBody>
          <a:bodyPr>
            <a:normAutofit/>
          </a:bodyPr>
          <a:lstStyle/>
          <a:p>
            <a:r>
              <a:t>Overview</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311586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Unit 1 – Point 1.4 Overview:</a:t>
            </a:r>
            <a:r>
              <a:rPr b="0" i="0" sz="1300">
                <a:solidFill>
                  <a:srgbClr val="616161"/>
                </a:solidFill>
                <a:latin typeface="Proxima Nova"/>
              </a:rPr>
              <a:t> Introduction to core statistical concepts relevant for data analytics: data types, measures of central tendency, and measures of dispersion.</a:t>
            </a:r>
          </a:p>
          <a:p>
            <a:pPr lvl="1" algn="l" marL="228600" indent="-91440">
              <a:spcBef>
                <a:spcPts val="1200"/>
              </a:spcBef>
              <a:spcAft>
                <a:spcPts val="0"/>
              </a:spcAft>
              <a:buSzPct val="100000"/>
              <a:buFont typeface="Arial"/>
              <a:buChar char="•"/>
            </a:pPr>
            <a:r>
              <a:rPr b="1" i="0" sz="1300">
                <a:solidFill>
                  <a:srgbClr val="616161"/>
                </a:solidFill>
                <a:latin typeface="Proxima Nova"/>
              </a:rPr>
              <a:t>Data Types:</a:t>
            </a:r>
            <a:r>
              <a:rPr b="0" i="0" sz="1300">
                <a:solidFill>
                  <a:srgbClr val="616161"/>
                </a:solidFill>
                <a:latin typeface="Proxima Nova"/>
              </a:rPr>
              <a:t> Classification of data into qualitative and quantitative categories with further subtypes.</a:t>
            </a:r>
          </a:p>
          <a:p>
            <a:pPr lvl="1" algn="l" marL="228600" indent="-91440">
              <a:spcBef>
                <a:spcPts val="1200"/>
              </a:spcBef>
              <a:spcAft>
                <a:spcPts val="0"/>
              </a:spcAft>
              <a:buSzPct val="100000"/>
              <a:buFont typeface="Arial"/>
              <a:buChar char="•"/>
            </a:pPr>
            <a:r>
              <a:rPr b="1" i="0" sz="1300">
                <a:solidFill>
                  <a:srgbClr val="616161"/>
                </a:solidFill>
                <a:latin typeface="Proxima Nova"/>
              </a:rPr>
              <a:t>Measures of Central Tendency:</a:t>
            </a:r>
            <a:r>
              <a:rPr b="0" i="0" sz="1300">
                <a:solidFill>
                  <a:srgbClr val="616161"/>
                </a:solidFill>
                <a:latin typeface="Proxima Nova"/>
              </a:rPr>
              <a:t> Mean, median, and mode as indicators of where the center of data lies.</a:t>
            </a:r>
          </a:p>
          <a:p>
            <a:pPr lvl="1" algn="l" marL="228600" indent="-91440">
              <a:spcBef>
                <a:spcPts val="1200"/>
              </a:spcBef>
              <a:spcAft>
                <a:spcPts val="0"/>
              </a:spcAft>
              <a:buSzPct val="100000"/>
              <a:buFont typeface="Arial"/>
              <a:buChar char="•"/>
            </a:pPr>
            <a:r>
              <a:rPr b="1" i="0" sz="1300">
                <a:solidFill>
                  <a:srgbClr val="616161"/>
                </a:solidFill>
                <a:latin typeface="Proxima Nova"/>
              </a:rPr>
              <a:t>Measures of Dispersion:</a:t>
            </a:r>
            <a:r>
              <a:rPr b="0" i="0" sz="1300">
                <a:solidFill>
                  <a:srgbClr val="616161"/>
                </a:solidFill>
                <a:latin typeface="Proxima Nova"/>
              </a:rPr>
              <a:t> Range, interquartile range, variance, and standard deviation to quantify data spread.</a:t>
            </a:r>
          </a:p>
        </p:txBody>
      </p:sp>
      <p:sp>
        <p:nvSpPr>
          <p:cNvPr id="10" name="Rectangle 9"/>
          <p:cNvSpPr/>
          <p:nvPr/>
        </p:nvSpPr>
        <p:spPr>
          <a:xfrm>
            <a:off x="4724400" y="1508670"/>
            <a:ext cx="4190999" cy="31158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005f7ymc.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Luke Chesser on Unsplash</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Data Types</a:t>
            </a:r>
          </a:p>
        </p:txBody>
      </p:sp>
      <p:sp>
        <p:nvSpPr>
          <p:cNvPr id="4" name="Subtitle 3"/>
          <p:cNvSpPr>
            <a:spLocks noGrp="1"/>
          </p:cNvSpPr>
          <p:nvPr>
            <p:ph type="subTitle" idx="13"/>
          </p:nvPr>
        </p:nvSpPr>
        <p:spPr/>
        <p:txBody>
          <a:bodyPr>
            <a:normAutofit/>
          </a:bodyPr>
          <a:lstStyle/>
          <a:p>
            <a:r>
              <a:t>Qualitative &amp; Quantitative</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2498824"/>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Qualitative:</a:t>
            </a:r>
            <a:r>
              <a:rPr b="0" i="0" sz="1300">
                <a:solidFill>
                  <a:srgbClr val="616161"/>
                </a:solidFill>
                <a:latin typeface="Proxima Nova"/>
              </a:rPr>
              <a:t> Non-numeric, descriptive data such as colors, names, or categories.</a:t>
            </a:r>
          </a:p>
          <a:p>
            <a:pPr lvl="1" algn="l" marL="228600" indent="-91440">
              <a:spcBef>
                <a:spcPts val="1200"/>
              </a:spcBef>
              <a:spcAft>
                <a:spcPts val="0"/>
              </a:spcAft>
              <a:buSzPct val="100000"/>
              <a:buFont typeface="Arial"/>
              <a:buChar char="•"/>
            </a:pPr>
            <a:r>
              <a:rPr b="1" i="0" sz="1300">
                <a:solidFill>
                  <a:srgbClr val="616161"/>
                </a:solidFill>
                <a:latin typeface="Proxima Nova"/>
              </a:rPr>
              <a:t>Quantitative:</a:t>
            </a:r>
            <a:r>
              <a:rPr b="0" i="0" sz="1300">
                <a:solidFill>
                  <a:srgbClr val="616161"/>
                </a:solidFill>
                <a:latin typeface="Proxima Nova"/>
              </a:rPr>
              <a:t> Numeric data, further classified into interval and ratio scales.</a:t>
            </a:r>
          </a:p>
          <a:p>
            <a:pPr lvl="1" algn="l" marL="228600" indent="-91440">
              <a:spcBef>
                <a:spcPts val="1200"/>
              </a:spcBef>
              <a:spcAft>
                <a:spcPts val="0"/>
              </a:spcAft>
              <a:buSzPct val="100000"/>
              <a:buFont typeface="Arial"/>
              <a:buChar char="•"/>
            </a:pPr>
            <a:r>
              <a:rPr b="1" i="0" sz="1300">
                <a:solidFill>
                  <a:srgbClr val="616161"/>
                </a:solidFill>
                <a:latin typeface="Proxima Nova"/>
              </a:rPr>
              <a:t>Structured vs. Unstructured:</a:t>
            </a:r>
            <a:r>
              <a:rPr b="0" i="0" sz="1300">
                <a:solidFill>
                  <a:srgbClr val="616161"/>
                </a:solidFill>
                <a:latin typeface="Proxima Nova"/>
              </a:rPr>
              <a:t> Structured data stored in rows/columns vs. unstructured text, images, or videos.</a:t>
            </a:r>
          </a:p>
          <a:p>
            <a:pPr lvl="1" algn="l" marL="228600" indent="-91440">
              <a:spcBef>
                <a:spcPts val="1200"/>
              </a:spcBef>
              <a:spcAft>
                <a:spcPts val="0"/>
              </a:spcAft>
              <a:buSzPct val="100000"/>
              <a:buFont typeface="Arial"/>
              <a:buChar char="•"/>
            </a:pPr>
            <a:r>
              <a:rPr b="1" i="0" sz="1300">
                <a:solidFill>
                  <a:srgbClr val="616161"/>
                </a:solidFill>
                <a:latin typeface="Proxima Nova"/>
              </a:rPr>
              <a:t>Examples:</a:t>
            </a:r>
            <a:r>
              <a:rPr b="0" i="0" sz="1300">
                <a:solidFill>
                  <a:srgbClr val="616161"/>
                </a:solidFill>
                <a:latin typeface="Proxima Nova"/>
              </a:rPr>
              <a:t> Nominal (gender), Ordinal (rank), Interval (Celsius temperature), Ratio (weight).</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b8ygimmd.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Isaac Smith on Unsplash</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Introduction to Measures of Central Tendency</a:t>
            </a:r>
          </a:p>
        </p:txBody>
      </p:sp>
      <p:sp>
        <p:nvSpPr>
          <p:cNvPr id="4" name="Subtitle 3"/>
          <p:cNvSpPr>
            <a:spLocks noGrp="1"/>
          </p:cNvSpPr>
          <p:nvPr>
            <p:ph type="subTitle" idx="13"/>
          </p:nvPr>
        </p:nvSpPr>
        <p:spPr/>
        <p:txBody>
          <a:bodyPr>
            <a:normAutofit/>
          </a:bodyPr>
          <a:lstStyle/>
          <a:p>
            <a:r>
              <a:t>Finding the Center of Data</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1729382"/>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Shows the Center of Data:</a:t>
            </a:r>
            <a:r>
              <a:rPr b="0" i="0" sz="1300">
                <a:solidFill>
                  <a:srgbClr val="616161"/>
                </a:solidFill>
                <a:latin typeface="Proxima Nova"/>
              </a:rPr>
              <a:t> Central tendency summarizes the middle point of a dataset.</a:t>
            </a:r>
          </a:p>
          <a:p>
            <a:pPr lvl="1" algn="l" marL="228600" indent="-91440">
              <a:spcBef>
                <a:spcPts val="1200"/>
              </a:spcBef>
              <a:spcAft>
                <a:spcPts val="0"/>
              </a:spcAft>
              <a:buSzPct val="100000"/>
              <a:buFont typeface="Arial"/>
              <a:buChar char="•"/>
            </a:pPr>
            <a:r>
              <a:rPr b="1" i="0" sz="1300">
                <a:solidFill>
                  <a:srgbClr val="616161"/>
                </a:solidFill>
                <a:latin typeface="Proxima Nova"/>
              </a:rPr>
              <a:t>Common Measures:</a:t>
            </a:r>
            <a:r>
              <a:rPr b="0" i="0" sz="1300">
                <a:solidFill>
                  <a:srgbClr val="616161"/>
                </a:solidFill>
                <a:latin typeface="Proxima Nova"/>
              </a:rPr>
              <a:t> Mean, median, and mode are the primary statistics used.</a:t>
            </a:r>
          </a:p>
          <a:p>
            <a:pPr lvl="1" algn="l" marL="228600" indent="-91440">
              <a:spcBef>
                <a:spcPts val="1200"/>
              </a:spcBef>
              <a:spcAft>
                <a:spcPts val="0"/>
              </a:spcAft>
              <a:buSzPct val="100000"/>
              <a:buFont typeface="Arial"/>
              <a:buChar char="•"/>
            </a:pPr>
            <a:r>
              <a:rPr b="1" i="0" sz="1300">
                <a:solidFill>
                  <a:srgbClr val="616161"/>
                </a:solidFill>
                <a:latin typeface="Proxima Nova"/>
              </a:rPr>
              <a:t>Purpose:</a:t>
            </a:r>
            <a:r>
              <a:rPr b="0" i="0" sz="1300">
                <a:solidFill>
                  <a:srgbClr val="616161"/>
                </a:solidFill>
                <a:latin typeface="Proxima Nova"/>
              </a:rPr>
              <a:t> Identifies a representative value to simplify large datasets.</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005f7ymc.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Luke Chesser on Unsplash</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Mean: Concept &amp; Formula</a:t>
            </a:r>
          </a:p>
        </p:txBody>
      </p:sp>
      <p:sp>
        <p:nvSpPr>
          <p:cNvPr id="4" name="Subtitle 3"/>
          <p:cNvSpPr>
            <a:spLocks noGrp="1"/>
          </p:cNvSpPr>
          <p:nvPr>
            <p:ph type="subTitle" idx="13"/>
          </p:nvPr>
        </p:nvSpPr>
        <p:spPr/>
        <p:txBody>
          <a:bodyPr>
            <a:normAutofit/>
          </a:bodyPr>
          <a:lstStyle/>
          <a:p>
            <a:r>
              <a:t>Arithmetic Average</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1523702"/>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Definition:</a:t>
            </a:r>
            <a:r>
              <a:rPr b="0" i="0" sz="1300">
                <a:solidFill>
                  <a:srgbClr val="616161"/>
                </a:solidFill>
                <a:latin typeface="Proxima Nova"/>
              </a:rPr>
              <a:t> The mean is the sum of all data values divided by the number of values.</a:t>
            </a:r>
          </a:p>
          <a:p>
            <a:pPr lvl="1" algn="l" marL="228600" indent="-91440">
              <a:spcBef>
                <a:spcPts val="1200"/>
              </a:spcBef>
              <a:spcAft>
                <a:spcPts val="0"/>
              </a:spcAft>
              <a:buSzPct val="100000"/>
              <a:buFont typeface="Arial"/>
              <a:buChar char="•"/>
            </a:pPr>
            <a:r>
              <a:rPr b="1" i="0" sz="1300">
                <a:solidFill>
                  <a:srgbClr val="616161"/>
                </a:solidFill>
                <a:latin typeface="Proxima Nova"/>
              </a:rPr>
              <a:t>Formula:</a:t>
            </a:r>
            <a:r>
              <a:rPr b="0" i="0" sz="1300">
                <a:solidFill>
                  <a:srgbClr val="616161"/>
                </a:solidFill>
                <a:latin typeface="Proxima Nova"/>
              </a:rPr>
              <a:t> \(\bar{x} = \frac{\Sigma x_i}{n}\)</a:t>
            </a:r>
          </a:p>
          <a:p>
            <a:pPr lvl="1" algn="l" marL="228600" indent="-91440">
              <a:spcBef>
                <a:spcPts val="1200"/>
              </a:spcBef>
              <a:spcAft>
                <a:spcPts val="0"/>
              </a:spcAft>
              <a:buSzPct val="100000"/>
              <a:buFont typeface="Arial"/>
              <a:buChar char="•"/>
            </a:pPr>
            <a:r>
              <a:rPr b="1" i="0" sz="1300">
                <a:solidFill>
                  <a:srgbClr val="616161"/>
                </a:solidFill>
                <a:latin typeface="Proxima Nova"/>
              </a:rPr>
              <a:t>Best Use:</a:t>
            </a:r>
            <a:r>
              <a:rPr b="0" i="0" sz="1300">
                <a:solidFill>
                  <a:srgbClr val="616161"/>
                </a:solidFill>
                <a:latin typeface="Proxima Nova"/>
              </a:rPr>
              <a:t> Works best for balanced, numeric datasets without extreme outliers.</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fu46_qse.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Antoine Dautry on Unsplash</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Mean: Graphical Visualization</a:t>
            </a:r>
          </a:p>
        </p:txBody>
      </p:sp>
      <p:sp>
        <p:nvSpPr>
          <p:cNvPr id="4" name="Subtitle 3"/>
          <p:cNvSpPr>
            <a:spLocks noGrp="1"/>
          </p:cNvSpPr>
          <p:nvPr>
            <p:ph type="subTitle" idx="13"/>
          </p:nvPr>
        </p:nvSpPr>
        <p:spPr/>
        <p:txBody>
          <a:bodyPr>
            <a:normAutofit/>
          </a:bodyPr>
          <a:lstStyle/>
          <a:p>
            <a:r>
              <a:t>The Balance Point</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1935063"/>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Reference Line:</a:t>
            </a:r>
            <a:r>
              <a:rPr b="0" i="0" sz="1300">
                <a:solidFill>
                  <a:srgbClr val="616161"/>
                </a:solidFill>
                <a:latin typeface="Proxima Nova"/>
              </a:rPr>
              <a:t> The mean can be represented as a horizontal line across data plots.</a:t>
            </a:r>
          </a:p>
          <a:p>
            <a:pPr lvl="1" algn="l" marL="228600" indent="-91440">
              <a:spcBef>
                <a:spcPts val="1200"/>
              </a:spcBef>
              <a:spcAft>
                <a:spcPts val="0"/>
              </a:spcAft>
              <a:buSzPct val="100000"/>
              <a:buFont typeface="Arial"/>
              <a:buChar char="•"/>
            </a:pPr>
            <a:r>
              <a:rPr b="1" i="0" sz="1300">
                <a:solidFill>
                  <a:srgbClr val="616161"/>
                </a:solidFill>
                <a:latin typeface="Proxima Nova"/>
              </a:rPr>
              <a:t>Balance Point:</a:t>
            </a:r>
            <a:r>
              <a:rPr b="0" i="0" sz="1300">
                <a:solidFill>
                  <a:srgbClr val="616161"/>
                </a:solidFill>
                <a:latin typeface="Proxima Nova"/>
              </a:rPr>
              <a:t> Acts as the equilibrium where data values balance out.</a:t>
            </a:r>
          </a:p>
          <a:p>
            <a:pPr lvl="1" algn="l" marL="228600" indent="-91440">
              <a:spcBef>
                <a:spcPts val="1200"/>
              </a:spcBef>
              <a:spcAft>
                <a:spcPts val="0"/>
              </a:spcAft>
              <a:buSzPct val="100000"/>
              <a:buFont typeface="Arial"/>
              <a:buChar char="•"/>
            </a:pPr>
            <a:r>
              <a:rPr b="1" i="0" sz="1300">
                <a:solidFill>
                  <a:srgbClr val="616161"/>
                </a:solidFill>
                <a:latin typeface="Proxima Nova"/>
              </a:rPr>
              <a:t>Symmetry vs. Skew:</a:t>
            </a:r>
            <a:r>
              <a:rPr b="0" i="0" sz="1300">
                <a:solidFill>
                  <a:srgbClr val="616161"/>
                </a:solidFill>
                <a:latin typeface="Proxima Nova"/>
              </a:rPr>
              <a:t> In symmetric distributions, the mean is central; in skewed data, it shifts toward the tail.</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fqr2not3.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Jianu tr on Unsplash</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Median: Concept &amp; Formula</a:t>
            </a:r>
          </a:p>
        </p:txBody>
      </p:sp>
      <p:sp>
        <p:nvSpPr>
          <p:cNvPr id="4" name="Subtitle 3"/>
          <p:cNvSpPr>
            <a:spLocks noGrp="1"/>
          </p:cNvSpPr>
          <p:nvPr>
            <p:ph type="subTitle" idx="13"/>
          </p:nvPr>
        </p:nvSpPr>
        <p:spPr/>
        <p:txBody>
          <a:bodyPr>
            <a:normAutofit/>
          </a:bodyPr>
          <a:lstStyle/>
          <a:p>
            <a:r>
              <a:t>Middle Value in Ordered Data</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8686800"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Rectangle 8"/>
          <p:cNvSpPr/>
          <p:nvPr/>
        </p:nvSpPr>
        <p:spPr>
          <a:xfrm>
            <a:off x="228600" y="1508670"/>
            <a:ext cx="2692300"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Rectangle 9"/>
          <p:cNvSpPr/>
          <p:nvPr/>
        </p:nvSpPr>
        <p:spPr>
          <a:xfrm>
            <a:off x="142235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1422350" y="1508670"/>
            <a:ext cx="304800" cy="304800"/>
          </a:xfrm>
          <a:prstGeom prst="rect">
            <a:avLst/>
          </a:prstGeom>
          <a:noFill/>
          <a:ln>
            <a:noFill/>
          </a:ln>
        </p:spPr>
        <p:txBody>
          <a:bodyPr wrap="square" bIns="0" lIns="0" rIns="0" tIns="0" anchor="t">
            <a:spAutoFit/>
          </a:bodyPr>
          <a:lstStyle/>
          <a:p>
            <a:pPr algn="ctr"/>
          </a:p>
        </p:txBody>
      </p:sp>
      <p:pic>
        <p:nvPicPr>
          <p:cNvPr id="12" name="Picture 11" descr="tmplef4uqrz.png"/>
          <p:cNvPicPr>
            <a:picLocks noChangeAspect="1"/>
          </p:cNvPicPr>
          <p:nvPr/>
        </p:nvPicPr>
        <p:blipFill>
          <a:blip r:embed="rId2"/>
          <a:stretch>
            <a:fillRect/>
          </a:stretch>
        </p:blipFill>
        <p:spPr>
          <a:xfrm>
            <a:off x="1422350" y="1508670"/>
            <a:ext cx="304800" cy="304800"/>
          </a:xfrm>
          <a:prstGeom prst="rect">
            <a:avLst/>
          </a:prstGeom>
        </p:spPr>
      </p:pic>
      <p:sp>
        <p:nvSpPr>
          <p:cNvPr id="13" name="TextBox 12"/>
          <p:cNvSpPr txBox="1"/>
          <p:nvPr/>
        </p:nvSpPr>
        <p:spPr>
          <a:xfrm>
            <a:off x="22860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Definition</a:t>
            </a:r>
          </a:p>
          <a:p>
            <a:pPr algn="ctr">
              <a:spcAft>
                <a:spcPts val="1200"/>
              </a:spcAft>
            </a:pPr>
            <a:r>
              <a:rPr b="0" i="0" sz="1300">
                <a:solidFill>
                  <a:srgbClr val="616161"/>
                </a:solidFill>
                <a:latin typeface="Proxima Nova"/>
              </a:rPr>
              <a:t>The median is the middle value when data is ordered from smallest to largest.</a:t>
            </a:r>
          </a:p>
        </p:txBody>
      </p:sp>
      <p:sp>
        <p:nvSpPr>
          <p:cNvPr id="14" name="Rectangle 13"/>
          <p:cNvSpPr/>
          <p:nvPr/>
        </p:nvSpPr>
        <p:spPr>
          <a:xfrm>
            <a:off x="3225700" y="1508670"/>
            <a:ext cx="2692449"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Rectangle 14"/>
          <p:cNvSpPr/>
          <p:nvPr/>
        </p:nvSpPr>
        <p:spPr>
          <a:xfrm>
            <a:off x="4419451"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4419451" y="1508670"/>
            <a:ext cx="304800" cy="304800"/>
          </a:xfrm>
          <a:prstGeom prst="rect">
            <a:avLst/>
          </a:prstGeom>
          <a:noFill/>
          <a:ln>
            <a:noFill/>
          </a:ln>
        </p:spPr>
        <p:txBody>
          <a:bodyPr wrap="square" bIns="0" lIns="0" rIns="0" tIns="0" anchor="t">
            <a:spAutoFit/>
          </a:bodyPr>
          <a:lstStyle/>
          <a:p>
            <a:pPr algn="ctr"/>
          </a:p>
        </p:txBody>
      </p:sp>
      <p:pic>
        <p:nvPicPr>
          <p:cNvPr id="17" name="Picture 16" descr="tmp46bhjwkq.png"/>
          <p:cNvPicPr>
            <a:picLocks noChangeAspect="1"/>
          </p:cNvPicPr>
          <p:nvPr/>
        </p:nvPicPr>
        <p:blipFill>
          <a:blip r:embed="rId3"/>
          <a:stretch>
            <a:fillRect/>
          </a:stretch>
        </p:blipFill>
        <p:spPr>
          <a:xfrm>
            <a:off x="4419451" y="1508670"/>
            <a:ext cx="304800" cy="304800"/>
          </a:xfrm>
          <a:prstGeom prst="rect">
            <a:avLst/>
          </a:prstGeom>
        </p:spPr>
      </p:pic>
      <p:sp>
        <p:nvSpPr>
          <p:cNvPr id="18" name="TextBox 17"/>
          <p:cNvSpPr txBox="1"/>
          <p:nvPr/>
        </p:nvSpPr>
        <p:spPr>
          <a:xfrm>
            <a:off x="3225700" y="1965870"/>
            <a:ext cx="2692449"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Even Data Sets</a:t>
            </a:r>
          </a:p>
          <a:p>
            <a:pPr algn="ctr">
              <a:spcAft>
                <a:spcPts val="1200"/>
              </a:spcAft>
            </a:pPr>
            <a:r>
              <a:rPr b="0" i="0" sz="1300">
                <a:solidFill>
                  <a:srgbClr val="616161"/>
                </a:solidFill>
                <a:latin typeface="Proxima Nova"/>
              </a:rPr>
              <a:t>If the dataset size is even, the median is the average of the two middle values.</a:t>
            </a:r>
          </a:p>
        </p:txBody>
      </p:sp>
      <p:sp>
        <p:nvSpPr>
          <p:cNvPr id="19" name="Rectangle 18"/>
          <p:cNvSpPr/>
          <p:nvPr/>
        </p:nvSpPr>
        <p:spPr>
          <a:xfrm>
            <a:off x="6222950" y="1508670"/>
            <a:ext cx="2692300" cy="127992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Rectangle 19"/>
          <p:cNvSpPr/>
          <p:nvPr/>
        </p:nvSpPr>
        <p:spPr>
          <a:xfrm>
            <a:off x="7416700" y="1508670"/>
            <a:ext cx="304800" cy="304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7416700" y="1508670"/>
            <a:ext cx="304800" cy="304800"/>
          </a:xfrm>
          <a:prstGeom prst="rect">
            <a:avLst/>
          </a:prstGeom>
          <a:noFill/>
          <a:ln>
            <a:noFill/>
          </a:ln>
        </p:spPr>
        <p:txBody>
          <a:bodyPr wrap="square" bIns="0" lIns="0" rIns="0" tIns="0" anchor="t">
            <a:spAutoFit/>
          </a:bodyPr>
          <a:lstStyle/>
          <a:p>
            <a:pPr algn="ctr"/>
          </a:p>
        </p:txBody>
      </p:sp>
      <p:pic>
        <p:nvPicPr>
          <p:cNvPr id="22" name="Picture 21" descr="tmpt4waaaek.png"/>
          <p:cNvPicPr>
            <a:picLocks noChangeAspect="1"/>
          </p:cNvPicPr>
          <p:nvPr/>
        </p:nvPicPr>
        <p:blipFill>
          <a:blip r:embed="rId4"/>
          <a:stretch>
            <a:fillRect/>
          </a:stretch>
        </p:blipFill>
        <p:spPr>
          <a:xfrm>
            <a:off x="7416700" y="1508670"/>
            <a:ext cx="304800" cy="304800"/>
          </a:xfrm>
          <a:prstGeom prst="rect">
            <a:avLst/>
          </a:prstGeom>
        </p:spPr>
      </p:pic>
      <p:sp>
        <p:nvSpPr>
          <p:cNvPr id="23" name="TextBox 22"/>
          <p:cNvSpPr txBox="1"/>
          <p:nvPr/>
        </p:nvSpPr>
        <p:spPr>
          <a:xfrm>
            <a:off x="6222950" y="1965870"/>
            <a:ext cx="2692300" cy="205680"/>
          </a:xfrm>
          <a:prstGeom prst="rect">
            <a:avLst/>
          </a:prstGeom>
          <a:noFill/>
          <a:ln>
            <a:noFill/>
          </a:ln>
        </p:spPr>
        <p:txBody>
          <a:bodyPr wrap="square" bIns="0" lIns="0" rIns="0" tIns="0" anchor="t">
            <a:spAutoFit/>
          </a:bodyPr>
          <a:lstStyle/>
          <a:p>
            <a:pPr algn="ctr"/>
            <a:r>
              <a:rPr b="1" i="0" sz="1300">
                <a:solidFill>
                  <a:srgbClr val="616161"/>
                </a:solidFill>
                <a:latin typeface="Proxima Nova"/>
              </a:rPr>
              <a:t>Resistant to Outliers</a:t>
            </a:r>
          </a:p>
          <a:p>
            <a:pPr algn="ctr">
              <a:spcAft>
                <a:spcPts val="1200"/>
              </a:spcAft>
            </a:pPr>
            <a:r>
              <a:rPr b="0" i="0" sz="1300">
                <a:solidFill>
                  <a:srgbClr val="616161"/>
                </a:solidFill>
                <a:latin typeface="Proxima Nova"/>
              </a:rPr>
              <a:t>Less affected by extreme values compared to the mean.</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Median: Graphical Visualization</a:t>
            </a:r>
          </a:p>
        </p:txBody>
      </p:sp>
      <p:sp>
        <p:nvSpPr>
          <p:cNvPr id="4" name="Subtitle 3"/>
          <p:cNvSpPr>
            <a:spLocks noGrp="1"/>
          </p:cNvSpPr>
          <p:nvPr>
            <p:ph type="subTitle" idx="13"/>
          </p:nvPr>
        </p:nvSpPr>
        <p:spPr/>
        <p:txBody>
          <a:bodyPr>
            <a:normAutofit/>
          </a:bodyPr>
          <a:lstStyle/>
          <a:p>
            <a:r>
              <a:t>Box Plot Representation</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1523702"/>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Median Line:</a:t>
            </a:r>
            <a:r>
              <a:rPr b="0" i="0" sz="1300">
                <a:solidFill>
                  <a:srgbClr val="616161"/>
                </a:solidFill>
                <a:latin typeface="Proxima Nova"/>
              </a:rPr>
              <a:t> Shown as the line inside the box of a box plot.</a:t>
            </a:r>
          </a:p>
          <a:p>
            <a:pPr lvl="1" algn="l" marL="228600" indent="-91440">
              <a:spcBef>
                <a:spcPts val="1200"/>
              </a:spcBef>
              <a:spcAft>
                <a:spcPts val="0"/>
              </a:spcAft>
              <a:buSzPct val="100000"/>
              <a:buFont typeface="Arial"/>
              <a:buChar char="•"/>
            </a:pPr>
            <a:r>
              <a:rPr b="1" i="0" sz="1300">
                <a:solidFill>
                  <a:srgbClr val="616161"/>
                </a:solidFill>
                <a:latin typeface="Proxima Nova"/>
              </a:rPr>
              <a:t>Data Halves:</a:t>
            </a:r>
            <a:r>
              <a:rPr b="0" i="0" sz="1300">
                <a:solidFill>
                  <a:srgbClr val="616161"/>
                </a:solidFill>
                <a:latin typeface="Proxima Nova"/>
              </a:rPr>
              <a:t> Splits dataset into two equal parts.</a:t>
            </a:r>
          </a:p>
          <a:p>
            <a:pPr lvl="1" algn="l" marL="228600" indent="-91440">
              <a:spcBef>
                <a:spcPts val="1200"/>
              </a:spcBef>
              <a:spcAft>
                <a:spcPts val="0"/>
              </a:spcAft>
              <a:buSzPct val="100000"/>
              <a:buFont typeface="Arial"/>
              <a:buChar char="•"/>
            </a:pPr>
            <a:r>
              <a:rPr b="1" i="0" sz="1300">
                <a:solidFill>
                  <a:srgbClr val="616161"/>
                </a:solidFill>
                <a:latin typeface="Proxima Nova"/>
              </a:rPr>
              <a:t>Outlier Detection:</a:t>
            </a:r>
            <a:r>
              <a:rPr b="0" i="0" sz="1300">
                <a:solidFill>
                  <a:srgbClr val="616161"/>
                </a:solidFill>
                <a:latin typeface="Proxima Nova"/>
              </a:rPr>
              <a:t> Box plots highlight extreme values beyond whiskers.</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bt8bzumi.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National Cancer Institute on Unsplash</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Mode: Concept &amp; Formula</a:t>
            </a:r>
          </a:p>
        </p:txBody>
      </p:sp>
      <p:sp>
        <p:nvSpPr>
          <p:cNvPr id="4" name="Subtitle 3"/>
          <p:cNvSpPr>
            <a:spLocks noGrp="1"/>
          </p:cNvSpPr>
          <p:nvPr>
            <p:ph type="subTitle" idx="13"/>
          </p:nvPr>
        </p:nvSpPr>
        <p:spPr/>
        <p:txBody>
          <a:bodyPr>
            <a:normAutofit/>
          </a:bodyPr>
          <a:lstStyle/>
          <a:p>
            <a:r>
              <a:t>Most Frequent Value</a:t>
            </a: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7" name="Rectangle 6"/>
          <p:cNvSpPr/>
          <p:nvPr/>
        </p:nvSpPr>
        <p:spPr>
          <a:xfrm>
            <a:off x="228600" y="1508670"/>
            <a:ext cx="8686800"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2286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228600" y="1508670"/>
            <a:ext cx="4190999" cy="1729382"/>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Definition:</a:t>
            </a:r>
            <a:r>
              <a:rPr b="0" i="0" sz="1300">
                <a:solidFill>
                  <a:srgbClr val="616161"/>
                </a:solidFill>
                <a:latin typeface="Proxima Nova"/>
              </a:rPr>
              <a:t> The mode is the value that appears most often in a dataset.</a:t>
            </a:r>
          </a:p>
          <a:p>
            <a:pPr lvl="1" algn="l" marL="228600" indent="-91440">
              <a:spcBef>
                <a:spcPts val="1200"/>
              </a:spcBef>
              <a:spcAft>
                <a:spcPts val="0"/>
              </a:spcAft>
              <a:buSzPct val="100000"/>
              <a:buFont typeface="Arial"/>
              <a:buChar char="•"/>
            </a:pPr>
            <a:r>
              <a:rPr b="1" i="0" sz="1300">
                <a:solidFill>
                  <a:srgbClr val="616161"/>
                </a:solidFill>
                <a:latin typeface="Proxima Nova"/>
              </a:rPr>
              <a:t>Multiplicity:</a:t>
            </a:r>
            <a:r>
              <a:rPr b="0" i="0" sz="1300">
                <a:solidFill>
                  <a:srgbClr val="616161"/>
                </a:solidFill>
                <a:latin typeface="Proxima Nova"/>
              </a:rPr>
              <a:t> Can be unimodal, bimodal, or multimodal depending on data.</a:t>
            </a:r>
          </a:p>
          <a:p>
            <a:pPr lvl="1" algn="l" marL="228600" indent="-91440">
              <a:spcBef>
                <a:spcPts val="1200"/>
              </a:spcBef>
              <a:spcAft>
                <a:spcPts val="0"/>
              </a:spcAft>
              <a:buSzPct val="100000"/>
              <a:buFont typeface="Arial"/>
              <a:buChar char="•"/>
            </a:pPr>
            <a:r>
              <a:rPr b="1" i="0" sz="1300">
                <a:solidFill>
                  <a:srgbClr val="616161"/>
                </a:solidFill>
                <a:latin typeface="Proxima Nova"/>
              </a:rPr>
              <a:t>Best Use:</a:t>
            </a:r>
            <a:r>
              <a:rPr b="0" i="0" sz="1300">
                <a:solidFill>
                  <a:srgbClr val="616161"/>
                </a:solidFill>
                <a:latin typeface="Proxima Nova"/>
              </a:rPr>
              <a:t> Ideal for categorical data and detecting common values.</a:t>
            </a:r>
          </a:p>
        </p:txBody>
      </p:sp>
      <p:sp>
        <p:nvSpPr>
          <p:cNvPr id="10" name="Rectangle 9"/>
          <p:cNvSpPr/>
          <p:nvPr/>
        </p:nvSpPr>
        <p:spPr>
          <a:xfrm>
            <a:off x="4724400" y="1508670"/>
            <a:ext cx="4190999" cy="25908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724400" y="1508670"/>
            <a:ext cx="4190999" cy="2362200"/>
          </a:xfrm>
          <a:prstGeom prst="rect">
            <a:avLst/>
          </a:prstGeom>
          <a:noFill/>
          <a:ln>
            <a:noFill/>
          </a:ln>
        </p:spPr>
        <p:txBody>
          <a:bodyPr wrap="square" bIns="0" lIns="0" rIns="0" tIns="0" anchor="t">
            <a:spAutoFit/>
          </a:bodyPr>
          <a:lstStyle/>
          <a:p>
            <a:pPr algn="l"/>
          </a:p>
        </p:txBody>
      </p:sp>
      <p:pic>
        <p:nvPicPr>
          <p:cNvPr id="12" name="Picture 11" descr="tmp005f7ymc.png"/>
          <p:cNvPicPr>
            <a:picLocks noChangeAspect="1"/>
          </p:cNvPicPr>
          <p:nvPr/>
        </p:nvPicPr>
        <p:blipFill>
          <a:blip r:embed="rId2"/>
          <a:stretch>
            <a:fillRect/>
          </a:stretch>
        </p:blipFill>
        <p:spPr>
          <a:xfrm>
            <a:off x="4724400" y="1508670"/>
            <a:ext cx="4190999" cy="2362200"/>
          </a:xfrm>
          <a:prstGeom prst="rect">
            <a:avLst/>
          </a:prstGeom>
        </p:spPr>
      </p:pic>
      <p:sp>
        <p:nvSpPr>
          <p:cNvPr id="13" name="Rectangle 12"/>
          <p:cNvSpPr/>
          <p:nvPr/>
        </p:nvSpPr>
        <p:spPr>
          <a:xfrm>
            <a:off x="4724400" y="3947070"/>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724400" y="3947070"/>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Luke Chesser on Unsplash</a:t>
            </a: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63D297"/>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1</Words>
  <Application>Microsoft Macintosh PowerPoint</Application>
  <PresentationFormat>On-screen Show (16:9)</PresentationFormat>
  <Paragraphs>1</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Proxima Nova</vt:lpstr>
      <vt:lpstr>Spearmint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Lightstone GmbH</cp:lastModifiedBy>
  <cp:revision>3</cp:revision>
  <dcterms:modified xsi:type="dcterms:W3CDTF">2024-08-19T12:09:31Z</dcterms:modified>
</cp:coreProperties>
</file>